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7"/>
  </p:notesMasterIdLst>
  <p:sldIdLst>
    <p:sldId id="313" r:id="rId2"/>
    <p:sldId id="346" r:id="rId3"/>
    <p:sldId id="351" r:id="rId4"/>
    <p:sldId id="347" r:id="rId5"/>
    <p:sldId id="348" r:id="rId6"/>
    <p:sldId id="352" r:id="rId7"/>
    <p:sldId id="353" r:id="rId8"/>
    <p:sldId id="354" r:id="rId9"/>
    <p:sldId id="355" r:id="rId10"/>
    <p:sldId id="356" r:id="rId11"/>
    <p:sldId id="357" r:id="rId12"/>
    <p:sldId id="359" r:id="rId13"/>
    <p:sldId id="360" r:id="rId14"/>
    <p:sldId id="305" r:id="rId15"/>
    <p:sldId id="312" r:id="rId16"/>
    <p:sldId id="307" r:id="rId17"/>
    <p:sldId id="308" r:id="rId18"/>
    <p:sldId id="309" r:id="rId19"/>
    <p:sldId id="310" r:id="rId20"/>
    <p:sldId id="301" r:id="rId21"/>
    <p:sldId id="300" r:id="rId22"/>
    <p:sldId id="311" r:id="rId23"/>
    <p:sldId id="262" r:id="rId24"/>
    <p:sldId id="297" r:id="rId25"/>
    <p:sldId id="298" r:id="rId26"/>
    <p:sldId id="299" r:id="rId27"/>
    <p:sldId id="302" r:id="rId28"/>
    <p:sldId id="303" r:id="rId29"/>
    <p:sldId id="304" r:id="rId30"/>
    <p:sldId id="345" r:id="rId31"/>
    <p:sldId id="341" r:id="rId32"/>
    <p:sldId id="317" r:id="rId33"/>
    <p:sldId id="342" r:id="rId34"/>
    <p:sldId id="343" r:id="rId35"/>
    <p:sldId id="344" r:id="rId36"/>
    <p:sldId id="324" r:id="rId37"/>
    <p:sldId id="339" r:id="rId38"/>
    <p:sldId id="325" r:id="rId39"/>
    <p:sldId id="326" r:id="rId40"/>
    <p:sldId id="327" r:id="rId41"/>
    <p:sldId id="328" r:id="rId42"/>
    <p:sldId id="331" r:id="rId43"/>
    <p:sldId id="329" r:id="rId44"/>
    <p:sldId id="330" r:id="rId45"/>
    <p:sldId id="333" r:id="rId46"/>
    <p:sldId id="335" r:id="rId47"/>
    <p:sldId id="336" r:id="rId48"/>
    <p:sldId id="337" r:id="rId49"/>
    <p:sldId id="364" r:id="rId50"/>
    <p:sldId id="365" r:id="rId51"/>
    <p:sldId id="366" r:id="rId52"/>
    <p:sldId id="314" r:id="rId53"/>
    <p:sldId id="315" r:id="rId54"/>
    <p:sldId id="316" r:id="rId55"/>
    <p:sldId id="318" r:id="rId56"/>
    <p:sldId id="319" r:id="rId57"/>
    <p:sldId id="320" r:id="rId58"/>
    <p:sldId id="321" r:id="rId59"/>
    <p:sldId id="322" r:id="rId60"/>
    <p:sldId id="323" r:id="rId61"/>
    <p:sldId id="349" r:id="rId62"/>
    <p:sldId id="350" r:id="rId63"/>
    <p:sldId id="361" r:id="rId64"/>
    <p:sldId id="363" r:id="rId65"/>
    <p:sldId id="290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mbria Math" panose="02040503050406030204" pitchFamily="18" charset="0"/>
      <p:regular r:id="rId72"/>
    </p:embeddedFont>
    <p:embeddedFont>
      <p:font typeface="Dosis" panose="02020500000000000000" charset="0"/>
      <p:regular r:id="rId73"/>
      <p:bold r:id="rId74"/>
    </p:embeddedFont>
    <p:embeddedFont>
      <p:font typeface="Sniglet" panose="02020500000000000000" charset="0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CED3"/>
    <a:srgbClr val="D33B9D"/>
    <a:srgbClr val="E727E7"/>
    <a:srgbClr val="FF99FF"/>
    <a:srgbClr val="FF66FF"/>
    <a:srgbClr val="00FF00"/>
    <a:srgbClr val="C8B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3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53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517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59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90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c73c85e0e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c73c85e0e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-embeddev.com/riscv-isa-manual/latest/f.html" TargetMode="External"/><Relationship Id="rId2" Type="http://schemas.openxmlformats.org/officeDocument/2006/relationships/hyperlink" Target="https://tclin914.github.io/3d45634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iscv.org/wp-content/uploads/2017/05/riscv-spec-v2.2.pd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4CE6D6-9FB7-8D60-6397-263969AFA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zh-TW" dirty="0"/>
              <a:t>VLSI Final Project</a:t>
            </a:r>
            <a:br>
              <a:rPr lang="en" altLang="zh-TW" dirty="0"/>
            </a:br>
            <a:r>
              <a:rPr lang="en" altLang="zh-TW" dirty="0"/>
              <a:t>RISC-V Pipeline</a:t>
            </a:r>
            <a:r>
              <a:rPr lang="en-US" altLang="zh-TW" dirty="0"/>
              <a:t>d</a:t>
            </a:r>
            <a:r>
              <a:rPr lang="en" altLang="zh-TW" dirty="0"/>
              <a:t> CPU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1BFC13-A445-8FF3-7D19-3F1145536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0993" y="3348217"/>
            <a:ext cx="7993007" cy="722791"/>
          </a:xfrm>
        </p:spPr>
        <p:txBody>
          <a:bodyPr/>
          <a:lstStyle/>
          <a:p>
            <a:r>
              <a:rPr lang="en-US" altLang="zh-TW" sz="2000" dirty="0"/>
              <a:t>Member: </a:t>
            </a:r>
            <a:r>
              <a:rPr lang="zh-TW" altLang="en-US" sz="2000" dirty="0"/>
              <a:t>張根齊、林軒宇、陳正崙、林伯璨、吳宜哲、林琮偉</a:t>
            </a:r>
          </a:p>
        </p:txBody>
      </p:sp>
    </p:spTree>
    <p:extLst>
      <p:ext uri="{BB962C8B-B14F-4D97-AF65-F5344CB8AC3E}">
        <p14:creationId xmlns:p14="http://schemas.microsoft.com/office/powerpoint/2010/main" val="3940999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F0CE98-4EC8-998C-47A2-7EE7240F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096" y="251151"/>
            <a:ext cx="6140400" cy="857400"/>
          </a:xfrm>
        </p:spPr>
        <p:txBody>
          <a:bodyPr/>
          <a:lstStyle/>
          <a:p>
            <a:r>
              <a:rPr lang="en-US" altLang="zh-TW" dirty="0"/>
              <a:t>Control Hazard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9FA362D-4FEB-AA63-35A7-A4E93D5DC3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6F74104-1544-696B-0207-F59713F1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800" y="820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D358904-FBFA-3ADD-E851-724C06AEA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66939"/>
              </p:ext>
            </p:extLst>
          </p:nvPr>
        </p:nvGraphicFramePr>
        <p:xfrm>
          <a:off x="516776" y="1251272"/>
          <a:ext cx="6511039" cy="3461949"/>
        </p:xfrm>
        <a:graphic>
          <a:graphicData uri="http://schemas.openxmlformats.org/drawingml/2006/table">
            <a:tbl>
              <a:tblPr firstRow="1" bandRow="1">
                <a:tableStyleId>{0FA78245-F04A-4819-98CB-A0784EEE9882}</a:tableStyleId>
              </a:tblPr>
              <a:tblGrid>
                <a:gridCol w="639287">
                  <a:extLst>
                    <a:ext uri="{9D8B030D-6E8A-4147-A177-3AD203B41FA5}">
                      <a16:colId xmlns:a16="http://schemas.microsoft.com/office/drawing/2014/main" val="1068253447"/>
                    </a:ext>
                  </a:extLst>
                </a:gridCol>
                <a:gridCol w="1152058">
                  <a:extLst>
                    <a:ext uri="{9D8B030D-6E8A-4147-A177-3AD203B41FA5}">
                      <a16:colId xmlns:a16="http://schemas.microsoft.com/office/drawing/2014/main" val="131970746"/>
                    </a:ext>
                  </a:extLst>
                </a:gridCol>
                <a:gridCol w="1284165">
                  <a:extLst>
                    <a:ext uri="{9D8B030D-6E8A-4147-A177-3AD203B41FA5}">
                      <a16:colId xmlns:a16="http://schemas.microsoft.com/office/drawing/2014/main" val="3393458095"/>
                    </a:ext>
                  </a:extLst>
                </a:gridCol>
                <a:gridCol w="1157565">
                  <a:extLst>
                    <a:ext uri="{9D8B030D-6E8A-4147-A177-3AD203B41FA5}">
                      <a16:colId xmlns:a16="http://schemas.microsoft.com/office/drawing/2014/main" val="2953755966"/>
                    </a:ext>
                  </a:extLst>
                </a:gridCol>
                <a:gridCol w="1265595">
                  <a:extLst>
                    <a:ext uri="{9D8B030D-6E8A-4147-A177-3AD203B41FA5}">
                      <a16:colId xmlns:a16="http://schemas.microsoft.com/office/drawing/2014/main" val="527232326"/>
                    </a:ext>
                  </a:extLst>
                </a:gridCol>
                <a:gridCol w="1012369">
                  <a:extLst>
                    <a:ext uri="{9D8B030D-6E8A-4147-A177-3AD203B41FA5}">
                      <a16:colId xmlns:a16="http://schemas.microsoft.com/office/drawing/2014/main" val="867394528"/>
                    </a:ext>
                  </a:extLst>
                </a:gridCol>
              </a:tblGrid>
              <a:tr h="331821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Cycle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IF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ID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EX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MEM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WB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025400"/>
                  </a:ext>
                </a:extLst>
              </a:tr>
              <a:tr h="331821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0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li  x8,1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3094"/>
                  </a:ext>
                </a:extLst>
              </a:tr>
              <a:tr h="44855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1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kern="100" dirty="0">
                          <a:effectLst/>
                          <a:latin typeface="Dosis" pitchFamily="2" charset="0"/>
                        </a:rPr>
                        <a:t>li x9, 1</a:t>
                      </a:r>
                      <a:endParaRPr lang="zh-TW" altLang="zh-TW" sz="1200" kern="100" dirty="0">
                        <a:effectLst/>
                        <a:latin typeface="Dosis" pitchFamily="2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Dosis" pitchFamily="2" charset="0"/>
                        </a:rPr>
                        <a:t>li  x8,1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546854"/>
                  </a:ext>
                </a:extLst>
              </a:tr>
              <a:tr h="627969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2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kern="100" dirty="0" err="1">
                          <a:effectLst/>
                          <a:latin typeface="Dosis" pitchFamily="2" charset="0"/>
                        </a:rPr>
                        <a:t>beq</a:t>
                      </a:r>
                      <a:r>
                        <a:rPr lang="en-US" altLang="zh-TW" sz="1200" kern="100" dirty="0">
                          <a:effectLst/>
                          <a:latin typeface="Dosis" pitchFamily="2" charset="0"/>
                        </a:rPr>
                        <a:t> x5, x6,equal</a:t>
                      </a:r>
                      <a:endParaRPr lang="zh-TW" altLang="zh-TW" sz="1200" kern="100" dirty="0">
                        <a:effectLst/>
                        <a:latin typeface="Dosis" pitchFamily="2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kern="100" dirty="0">
                          <a:effectLst/>
                          <a:latin typeface="Dosis" pitchFamily="2" charset="0"/>
                        </a:rPr>
                        <a:t>li x9, 1</a:t>
                      </a:r>
                      <a:endParaRPr lang="zh-TW" altLang="zh-TW" sz="1200" kern="100" dirty="0">
                        <a:effectLst/>
                        <a:latin typeface="Dosis" pitchFamily="2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Dosis" pitchFamily="2" charset="0"/>
                        </a:rPr>
                        <a:t>li  x8,1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33536"/>
                  </a:ext>
                </a:extLst>
              </a:tr>
              <a:tr h="627969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3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li s0,4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kern="100" dirty="0" err="1">
                          <a:effectLst/>
                          <a:latin typeface="Dosis" pitchFamily="2" charset="0"/>
                        </a:rPr>
                        <a:t>beq</a:t>
                      </a:r>
                      <a:r>
                        <a:rPr lang="en-US" altLang="zh-TW" sz="1200" kern="100" dirty="0">
                          <a:effectLst/>
                          <a:latin typeface="Dosis" pitchFamily="2" charset="0"/>
                        </a:rPr>
                        <a:t> x5, x6,equal</a:t>
                      </a:r>
                      <a:endParaRPr lang="zh-TW" altLang="zh-TW" sz="1200" kern="100" dirty="0">
                        <a:effectLst/>
                        <a:latin typeface="Dosis" pitchFamily="2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kern="100" dirty="0">
                          <a:effectLst/>
                          <a:latin typeface="Dosis" pitchFamily="2" charset="0"/>
                        </a:rPr>
                        <a:t>li x9, 1</a:t>
                      </a:r>
                      <a:endParaRPr lang="zh-TW" altLang="zh-TW" sz="1200" kern="100" dirty="0">
                        <a:effectLst/>
                        <a:latin typeface="Dosis" pitchFamily="2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Dosis" pitchFamily="2" charset="0"/>
                        </a:rPr>
                        <a:t>li  x8,1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20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525732"/>
                  </a:ext>
                </a:extLst>
              </a:tr>
              <a:tr h="44855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4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latin typeface="Dosis" pitchFamily="2" charset="0"/>
                        </a:rPr>
                        <a:t>addi</a:t>
                      </a:r>
                      <a:r>
                        <a:rPr lang="en-US" altLang="zh-TW" sz="1200" dirty="0">
                          <a:latin typeface="Dosis" pitchFamily="2" charset="0"/>
                        </a:rPr>
                        <a:t> x9,x0,10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li s0,4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kern="100" dirty="0" err="1">
                          <a:effectLst/>
                          <a:latin typeface="Dosis" pitchFamily="2" charset="0"/>
                        </a:rPr>
                        <a:t>beq</a:t>
                      </a:r>
                      <a:r>
                        <a:rPr lang="en-US" altLang="zh-TW" sz="1200" kern="100" dirty="0">
                          <a:effectLst/>
                          <a:latin typeface="Dosis" pitchFamily="2" charset="0"/>
                        </a:rPr>
                        <a:t> x5, x6,equal</a:t>
                      </a:r>
                      <a:endParaRPr lang="zh-TW" altLang="zh-TW" sz="1200" kern="100" dirty="0">
                        <a:effectLst/>
                        <a:latin typeface="Dosis" pitchFamily="2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FFFF00">
                            <a:tint val="66000"/>
                            <a:satMod val="160000"/>
                          </a:srgbClr>
                        </a:gs>
                        <a:gs pos="5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kern="100" dirty="0">
                          <a:effectLst/>
                          <a:latin typeface="Dosis" pitchFamily="2" charset="0"/>
                        </a:rPr>
                        <a:t>li x9, 1</a:t>
                      </a:r>
                      <a:endParaRPr lang="zh-TW" altLang="zh-TW" sz="1200" kern="100" dirty="0">
                        <a:effectLst/>
                        <a:latin typeface="Dosis" pitchFamily="2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>
                          <a:latin typeface="Dosis" pitchFamily="2" charset="0"/>
                        </a:rPr>
                        <a:t>li  x8,1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056534"/>
                  </a:ext>
                </a:extLst>
              </a:tr>
              <a:tr h="627969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itchFamily="2" charset="0"/>
                        </a:rPr>
                        <a:t>5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 err="1">
                          <a:latin typeface="Dosis" pitchFamily="2" charset="0"/>
                        </a:rPr>
                        <a:t>addi</a:t>
                      </a:r>
                      <a:r>
                        <a:rPr lang="en-US" altLang="zh-TW" sz="1200" dirty="0">
                          <a:latin typeface="Dosis" pitchFamily="2" charset="0"/>
                        </a:rPr>
                        <a:t> x9,x0,10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latin typeface="Dosis" pitchFamily="2" charset="0"/>
                        </a:rPr>
                        <a:t>nop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0FF00">
                            <a:tint val="66000"/>
                            <a:satMod val="160000"/>
                          </a:srgbClr>
                        </a:gs>
                        <a:gs pos="50000">
                          <a:srgbClr val="00FF00">
                            <a:tint val="44500"/>
                            <a:satMod val="160000"/>
                          </a:srgbClr>
                        </a:gs>
                        <a:gs pos="100000">
                          <a:srgbClr val="00FF00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 err="1">
                          <a:latin typeface="Dosis" pitchFamily="2" charset="0"/>
                        </a:rPr>
                        <a:t>nop</a:t>
                      </a:r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rgbClr val="00FF00">
                            <a:tint val="66000"/>
                            <a:satMod val="160000"/>
                          </a:srgbClr>
                        </a:gs>
                        <a:gs pos="50000">
                          <a:srgbClr val="00FF00">
                            <a:tint val="44500"/>
                            <a:satMod val="160000"/>
                          </a:srgbClr>
                        </a:gs>
                        <a:gs pos="100000">
                          <a:srgbClr val="00FF00">
                            <a:tint val="23500"/>
                            <a:satMod val="160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kern="100" dirty="0" err="1">
                          <a:effectLst/>
                          <a:latin typeface="Dosis" pitchFamily="2" charset="0"/>
                        </a:rPr>
                        <a:t>beq</a:t>
                      </a:r>
                      <a:r>
                        <a:rPr lang="en-US" altLang="zh-TW" sz="1200" kern="100" dirty="0">
                          <a:effectLst/>
                          <a:latin typeface="Dosis" pitchFamily="2" charset="0"/>
                        </a:rPr>
                        <a:t> x5, x6,equal</a:t>
                      </a:r>
                      <a:endParaRPr lang="zh-TW" altLang="zh-TW" sz="1200" kern="100" dirty="0">
                        <a:effectLst/>
                        <a:latin typeface="Dosis" pitchFamily="2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kern="100" dirty="0">
                          <a:effectLst/>
                          <a:latin typeface="Dosis" pitchFamily="2" charset="0"/>
                        </a:rPr>
                        <a:t>li x9, 1</a:t>
                      </a:r>
                      <a:endParaRPr lang="zh-TW" altLang="zh-TW" sz="1200" kern="100" dirty="0">
                        <a:effectLst/>
                        <a:latin typeface="Dosis" pitchFamily="2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1200" dirty="0">
                        <a:latin typeface="Dosis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739032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0C3D074B-D7B2-DD88-6BC5-56B6E300F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82" y="1571637"/>
            <a:ext cx="1537133" cy="182918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90FEF71-63CC-8F63-E8F4-425C796294E7}"/>
              </a:ext>
            </a:extLst>
          </p:cNvPr>
          <p:cNvSpPr/>
          <p:nvPr/>
        </p:nvSpPr>
        <p:spPr>
          <a:xfrm>
            <a:off x="5646604" y="2505203"/>
            <a:ext cx="1250864" cy="204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1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5C1391-DB44-37A8-2ACE-C67E82B14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 Hazard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4A2F02-8738-BCF6-4AAC-2B18224024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AC8E83-3C8D-8622-DE74-DDC5D2825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3" t="11091" r="38021" b="59424"/>
          <a:stretch/>
        </p:blipFill>
        <p:spPr>
          <a:xfrm>
            <a:off x="364969" y="1688675"/>
            <a:ext cx="6790721" cy="19335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55CECDF-3D57-8C15-370A-713A4B3228AE}"/>
              </a:ext>
            </a:extLst>
          </p:cNvPr>
          <p:cNvSpPr/>
          <p:nvPr/>
        </p:nvSpPr>
        <p:spPr>
          <a:xfrm>
            <a:off x="5645762" y="2725973"/>
            <a:ext cx="800115" cy="36495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8E5F62-6EBA-75F9-1D8F-C51E76918535}"/>
              </a:ext>
            </a:extLst>
          </p:cNvPr>
          <p:cNvSpPr/>
          <p:nvPr/>
        </p:nvSpPr>
        <p:spPr>
          <a:xfrm>
            <a:off x="5645762" y="3142962"/>
            <a:ext cx="800115" cy="479288"/>
          </a:xfrm>
          <a:prstGeom prst="rect">
            <a:avLst/>
          </a:prstGeom>
          <a:noFill/>
          <a:ln w="127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2B7EDE-45A4-8751-457C-F86264CD18B7}"/>
              </a:ext>
            </a:extLst>
          </p:cNvPr>
          <p:cNvSpPr/>
          <p:nvPr/>
        </p:nvSpPr>
        <p:spPr>
          <a:xfrm>
            <a:off x="4951107" y="2066717"/>
            <a:ext cx="529655" cy="554134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2729DC-FA2E-816C-7992-A05F5F188466}"/>
              </a:ext>
            </a:extLst>
          </p:cNvPr>
          <p:cNvSpPr txBox="1"/>
          <p:nvPr/>
        </p:nvSpPr>
        <p:spPr>
          <a:xfrm>
            <a:off x="6561385" y="2738593"/>
            <a:ext cx="478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AED9481-CBD9-ACA4-B3EC-1C8592D4B5D6}"/>
              </a:ext>
            </a:extLst>
          </p:cNvPr>
          <p:cNvSpPr txBox="1"/>
          <p:nvPr/>
        </p:nvSpPr>
        <p:spPr>
          <a:xfrm>
            <a:off x="6561385" y="3228717"/>
            <a:ext cx="4787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99FF"/>
                </a:solidFill>
              </a:rPr>
              <a:t>EX</a:t>
            </a:r>
            <a:endParaRPr lang="zh-TW" altLang="en-US" dirty="0">
              <a:solidFill>
                <a:srgbClr val="FF99FF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7A5B35-C209-E884-6F84-211679117B0C}"/>
              </a:ext>
            </a:extLst>
          </p:cNvPr>
          <p:cNvSpPr txBox="1"/>
          <p:nvPr/>
        </p:nvSpPr>
        <p:spPr>
          <a:xfrm>
            <a:off x="2583055" y="1808895"/>
            <a:ext cx="28977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FF00"/>
                </a:solidFill>
              </a:rPr>
              <a:t>條件判斷符合，</a:t>
            </a:r>
            <a:r>
              <a:rPr lang="en-US" altLang="zh-TW" dirty="0">
                <a:solidFill>
                  <a:srgbClr val="FFFF00"/>
                </a:solidFill>
              </a:rPr>
              <a:t>Branch</a:t>
            </a:r>
            <a:r>
              <a:rPr lang="zh-TW" altLang="en-US" dirty="0">
                <a:solidFill>
                  <a:srgbClr val="FFFF00"/>
                </a:solidFill>
              </a:rPr>
              <a:t>到指定</a:t>
            </a:r>
            <a:r>
              <a:rPr lang="en-US" altLang="zh-TW" dirty="0">
                <a:solidFill>
                  <a:srgbClr val="FFFF00"/>
                </a:solidFill>
              </a:rPr>
              <a:t>PC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17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62F60D-ECA3-040C-0A5F-8FF70FB1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Hazard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5B5740-B19D-9BF9-9E23-C57CC4309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CD60E5D-DB0C-E5D6-11EB-4EA3124B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81" y="1185907"/>
            <a:ext cx="1422544" cy="145218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D0ADA7C-160B-1354-B4DB-DCE6965D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1185907"/>
            <a:ext cx="5473460" cy="353683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DABC0061-CF25-1096-3CC3-10BCEB941094}"/>
              </a:ext>
            </a:extLst>
          </p:cNvPr>
          <p:cNvSpPr/>
          <p:nvPr/>
        </p:nvSpPr>
        <p:spPr>
          <a:xfrm>
            <a:off x="6685737" y="1957705"/>
            <a:ext cx="190515" cy="2171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D84C109-27CF-9A72-2A8A-9570FA54B6E9}"/>
              </a:ext>
            </a:extLst>
          </p:cNvPr>
          <p:cNvSpPr/>
          <p:nvPr/>
        </p:nvSpPr>
        <p:spPr>
          <a:xfrm>
            <a:off x="6261931" y="1731010"/>
            <a:ext cx="190515" cy="2171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29F5030-ECAF-FC30-E955-1A9EC998E70E}"/>
              </a:ext>
            </a:extLst>
          </p:cNvPr>
          <p:cNvSpPr txBox="1"/>
          <p:nvPr/>
        </p:nvSpPr>
        <p:spPr>
          <a:xfrm>
            <a:off x="2934850" y="2418414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addi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6F684DC-1776-BFF8-F668-619419E4311A}"/>
              </a:ext>
            </a:extLst>
          </p:cNvPr>
          <p:cNvSpPr txBox="1"/>
          <p:nvPr/>
        </p:nvSpPr>
        <p:spPr>
          <a:xfrm>
            <a:off x="4168140" y="243652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li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2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92734-4E22-0E3F-DD65-10C4D6FF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Hazard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8E06C3-04E4-8EA5-6368-1D60434482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C71C025-9228-C08E-C388-0CE58371C975}"/>
              </a:ext>
            </a:extLst>
          </p:cNvPr>
          <p:cNvGrpSpPr/>
          <p:nvPr/>
        </p:nvGrpSpPr>
        <p:grpSpPr>
          <a:xfrm>
            <a:off x="143959" y="1715924"/>
            <a:ext cx="7211881" cy="1588794"/>
            <a:chOff x="90619" y="1952144"/>
            <a:chExt cx="7211881" cy="158879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54A0FAE-7BFF-AC48-AFD7-53820C38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9" t="12469" r="33056" b="62346"/>
            <a:stretch/>
          </p:blipFill>
          <p:spPr>
            <a:xfrm>
              <a:off x="90619" y="1952144"/>
              <a:ext cx="7211881" cy="158879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453743-9527-A5AD-7ECF-A278D04FA81E}"/>
                </a:ext>
              </a:extLst>
            </p:cNvPr>
            <p:cNvSpPr/>
            <p:nvPr/>
          </p:nvSpPr>
          <p:spPr>
            <a:xfrm>
              <a:off x="5681664" y="2412206"/>
              <a:ext cx="866774" cy="464344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A7A7EF3-9169-E50D-CE12-A376F30E54DD}"/>
                </a:ext>
              </a:extLst>
            </p:cNvPr>
            <p:cNvSpPr/>
            <p:nvPr/>
          </p:nvSpPr>
          <p:spPr>
            <a:xfrm>
              <a:off x="5803900" y="2901208"/>
              <a:ext cx="744538" cy="99168"/>
            </a:xfrm>
            <a:prstGeom prst="rect">
              <a:avLst/>
            </a:prstGeom>
            <a:noFill/>
            <a:ln w="12700"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20B126C-C2C6-43A4-92A0-25DC772F90E9}"/>
                </a:ext>
              </a:extLst>
            </p:cNvPr>
            <p:cNvSpPr/>
            <p:nvPr/>
          </p:nvSpPr>
          <p:spPr>
            <a:xfrm>
              <a:off x="5803900" y="3025034"/>
              <a:ext cx="744538" cy="311578"/>
            </a:xfrm>
            <a:prstGeom prst="rect">
              <a:avLst/>
            </a:prstGeom>
            <a:noFill/>
            <a:ln w="127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CC78410-D344-77E5-B846-2666E2246D50}"/>
                </a:ext>
              </a:extLst>
            </p:cNvPr>
            <p:cNvSpPr/>
            <p:nvPr/>
          </p:nvSpPr>
          <p:spPr>
            <a:xfrm>
              <a:off x="5681664" y="2412205"/>
              <a:ext cx="866774" cy="128385"/>
            </a:xfrm>
            <a:prstGeom prst="rect">
              <a:avLst/>
            </a:prstGeom>
            <a:noFill/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F5B838D-6F3A-68A5-EA38-13F39DDF9553}"/>
              </a:ext>
            </a:extLst>
          </p:cNvPr>
          <p:cNvSpPr txBox="1"/>
          <p:nvPr/>
        </p:nvSpPr>
        <p:spPr>
          <a:xfrm>
            <a:off x="4251761" y="2088346"/>
            <a:ext cx="11736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B0F0"/>
                </a:solidFill>
              </a:rPr>
              <a:t>Mux_sel</a:t>
            </a:r>
            <a:r>
              <a:rPr lang="zh-TW" altLang="en-US" dirty="0">
                <a:solidFill>
                  <a:srgbClr val="00B0F0"/>
                </a:solidFill>
              </a:rPr>
              <a:t>選</a:t>
            </a:r>
            <a:r>
              <a:rPr lang="en-US" altLang="zh-TW" dirty="0">
                <a:solidFill>
                  <a:srgbClr val="00B0F0"/>
                </a:solidFill>
              </a:rPr>
              <a:t>1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119C25-6948-22D0-FB06-0EAC878D0E3C}"/>
              </a:ext>
            </a:extLst>
          </p:cNvPr>
          <p:cNvSpPr txBox="1"/>
          <p:nvPr/>
        </p:nvSpPr>
        <p:spPr>
          <a:xfrm>
            <a:off x="4251762" y="2558984"/>
            <a:ext cx="1353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99FF"/>
                </a:solidFill>
              </a:rPr>
              <a:t>Mux_out</a:t>
            </a:r>
            <a:r>
              <a:rPr lang="en-US" altLang="zh-TW" dirty="0">
                <a:solidFill>
                  <a:srgbClr val="FF99FF"/>
                </a:solidFill>
              </a:rPr>
              <a:t>=5</a:t>
            </a:r>
            <a:endParaRPr lang="zh-TW" altLang="en-US" dirty="0">
              <a:solidFill>
                <a:srgbClr val="FF9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06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dirty="0"/>
              <a:t>Extra Design</a:t>
            </a:r>
            <a:endParaRPr sz="6000" dirty="0"/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983;p47">
            <a:extLst>
              <a:ext uri="{FF2B5EF4-FFF2-40B4-BE49-F238E27FC236}">
                <a16:creationId xmlns:a16="http://schemas.microsoft.com/office/drawing/2014/main" id="{E3FF2331-ABF4-E3AF-D607-99B03562BFF5}"/>
              </a:ext>
            </a:extLst>
          </p:cNvPr>
          <p:cNvSpPr/>
          <p:nvPr/>
        </p:nvSpPr>
        <p:spPr>
          <a:xfrm>
            <a:off x="1708960" y="3971986"/>
            <a:ext cx="525204" cy="65131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" name="Google Shape;991;p47">
            <a:extLst>
              <a:ext uri="{FF2B5EF4-FFF2-40B4-BE49-F238E27FC236}">
                <a16:creationId xmlns:a16="http://schemas.microsoft.com/office/drawing/2014/main" id="{B91208F2-D597-35E6-983E-1C7F6DBD82A1}"/>
              </a:ext>
            </a:extLst>
          </p:cNvPr>
          <p:cNvSpPr/>
          <p:nvPr/>
        </p:nvSpPr>
        <p:spPr>
          <a:xfrm>
            <a:off x="6518329" y="1992353"/>
            <a:ext cx="516707" cy="588292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" name="Google Shape;567;p18">
            <a:extLst>
              <a:ext uri="{FF2B5EF4-FFF2-40B4-BE49-F238E27FC236}">
                <a16:creationId xmlns:a16="http://schemas.microsoft.com/office/drawing/2014/main" id="{A97BAD68-356F-EB6D-C09F-B536B0A6732F}"/>
              </a:ext>
            </a:extLst>
          </p:cNvPr>
          <p:cNvSpPr txBox="1">
            <a:spLocks/>
          </p:cNvSpPr>
          <p:nvPr/>
        </p:nvSpPr>
        <p:spPr>
          <a:xfrm>
            <a:off x="1129439" y="3364999"/>
            <a:ext cx="688512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indent="0" algn="ctr">
              <a:buFont typeface="Dosis"/>
              <a:buNone/>
            </a:pPr>
            <a:r>
              <a:rPr lang="en-US" altLang="zh-TW" sz="2000" dirty="0"/>
              <a:t>Branch Predictor, Cache, Single-Precision Floating-Point Processor, Accelerated Multiplier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485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000" dirty="0"/>
              <a:t>Branch Predictor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295188" y="3515980"/>
            <a:ext cx="4700291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Branch Prediction within RISC-V Pipelined CPU</a:t>
            </a: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Google Shape;1062;p48">
            <a:extLst>
              <a:ext uri="{FF2B5EF4-FFF2-40B4-BE49-F238E27FC236}">
                <a16:creationId xmlns:a16="http://schemas.microsoft.com/office/drawing/2014/main" id="{7243DBD0-BBE2-9444-49EE-69FD9805DECB}"/>
              </a:ext>
            </a:extLst>
          </p:cNvPr>
          <p:cNvSpPr/>
          <p:nvPr/>
        </p:nvSpPr>
        <p:spPr>
          <a:xfrm>
            <a:off x="7205989" y="3446299"/>
            <a:ext cx="838174" cy="560214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0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b="1" dirty="0"/>
              <a:t>Predictor </a:t>
            </a:r>
            <a:r>
              <a:rPr lang="zh-TW" altLang="zh-TW" b="1" dirty="0"/>
              <a:t>種類</a:t>
            </a:r>
            <a:endParaRPr lang="zh-TW" altLang="zh-TW" dirty="0"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747925" y="983949"/>
            <a:ext cx="6867078" cy="3610800"/>
          </a:xfrm>
        </p:spPr>
        <p:txBody>
          <a:bodyPr/>
          <a:lstStyle/>
          <a:p>
            <a:r>
              <a:rPr lang="en-US" altLang="zh-TW" dirty="0"/>
              <a:t>bimodal predictor</a:t>
            </a:r>
          </a:p>
          <a:p>
            <a:pPr marL="88900" indent="0">
              <a:buNone/>
            </a:pPr>
            <a:r>
              <a:rPr lang="en-US" altLang="zh-TW" sz="1200" b="1" dirty="0"/>
              <a:t>	predictor state:</a:t>
            </a:r>
            <a:endParaRPr lang="zh-TW" altLang="zh-TW" sz="1200" dirty="0"/>
          </a:p>
          <a:p>
            <a:pPr marL="88900" indent="0">
              <a:buNone/>
            </a:pPr>
            <a:r>
              <a:rPr lang="en-US" altLang="zh-TW" sz="1200" dirty="0"/>
              <a:t>	ST = 2‘b00                               		</a:t>
            </a:r>
            <a:r>
              <a:rPr lang="zh-TW" altLang="en-US" sz="1200" dirty="0"/>
              <a:t>   </a:t>
            </a:r>
            <a:r>
              <a:rPr lang="en-US" altLang="zh-TW" sz="1200" dirty="0"/>
              <a:t>strongly taken</a:t>
            </a:r>
            <a:endParaRPr lang="zh-TW" altLang="zh-TW" sz="1200" dirty="0"/>
          </a:p>
          <a:p>
            <a:pPr marL="88900" indent="0">
              <a:buNone/>
            </a:pPr>
            <a:r>
              <a:rPr lang="en-US" altLang="zh-TW" sz="1200" dirty="0"/>
              <a:t>	WT = 2'b01			   weakly taken</a:t>
            </a:r>
            <a:endParaRPr lang="zh-TW" altLang="zh-TW" sz="1200" dirty="0"/>
          </a:p>
          <a:p>
            <a:pPr marL="88900" indent="0">
              <a:buNone/>
            </a:pPr>
            <a:r>
              <a:rPr lang="en-US" altLang="zh-TW" sz="1200" dirty="0"/>
              <a:t>	SNT = 2'b10			   strongly not taken</a:t>
            </a:r>
            <a:endParaRPr lang="zh-TW" altLang="zh-TW" sz="1200" dirty="0"/>
          </a:p>
          <a:p>
            <a:pPr marL="88900" indent="0">
              <a:buNone/>
            </a:pPr>
            <a:r>
              <a:rPr lang="en-US" altLang="zh-TW" sz="1200" dirty="0"/>
              <a:t>	WNT = 2'b11			   weakly not taken</a:t>
            </a:r>
            <a:endParaRPr lang="zh-TW" altLang="zh-TW" sz="1200" dirty="0"/>
          </a:p>
          <a:p>
            <a:pPr marL="88900" indent="0">
              <a:buNone/>
            </a:pPr>
            <a:r>
              <a:rPr lang="en-US" altLang="zh-TW" sz="1200" dirty="0"/>
              <a:t>	Default=WNT			   weakly not taken</a:t>
            </a:r>
            <a:endParaRPr lang="zh-TW" altLang="zh-TW" sz="1200" dirty="0"/>
          </a:p>
          <a:p>
            <a:endParaRPr lang="zh-TW" altLang="en-US" dirty="0"/>
          </a:p>
        </p:txBody>
      </p:sp>
      <p:pic>
        <p:nvPicPr>
          <p:cNvPr id="8" name="image4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45053" y="3280919"/>
            <a:ext cx="6043272" cy="1441818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圖片 2" descr="https://cdn.discordapp.com/attachments/851831243472633901/1061184429193695232/Copy_of_Untitled_Diagram.drawio_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010" y="134865"/>
            <a:ext cx="4589280" cy="219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 descr="C:\Users\cclin\Downloads\未命名的筆記本-2 (1)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t="9476" r="-524" b="22835"/>
          <a:stretch/>
        </p:blipFill>
        <p:spPr bwMode="auto">
          <a:xfrm>
            <a:off x="1617357" y="2428406"/>
            <a:ext cx="5555438" cy="25099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/>
          <p:cNvSpPr txBox="1"/>
          <p:nvPr/>
        </p:nvSpPr>
        <p:spPr>
          <a:xfrm>
            <a:off x="1251678" y="517161"/>
            <a:ext cx="88442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Before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085351" y="3314065"/>
            <a:ext cx="67205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After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035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zh-TW" b="1" dirty="0"/>
              <a:t>驗證結果</a:t>
            </a:r>
            <a:endParaRPr dirty="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3343493" y="1191550"/>
            <a:ext cx="2202180" cy="3829050"/>
          </a:xfrm>
          <a:prstGeom prst="rect">
            <a:avLst/>
          </a:prstGeom>
        </p:spPr>
      </p:pic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695459" y="1300675"/>
            <a:ext cx="6140400" cy="3610800"/>
          </a:xfrm>
        </p:spPr>
        <p:txBody>
          <a:bodyPr/>
          <a:lstStyle/>
          <a:p>
            <a:r>
              <a:rPr lang="zh-TW" altLang="en-US" sz="2000" dirty="0"/>
              <a:t>費氏數列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驗證結果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image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83049" y="1965819"/>
            <a:ext cx="7070152" cy="17005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81557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EC6810-10E6-1D20-9AA8-6839B539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RISC-V </a:t>
            </a:r>
            <a:r>
              <a:rPr lang="zh-TW" altLang="en-US" dirty="0"/>
              <a:t>指令集架構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0BBEA7-4DD9-FAB2-BDE2-AA26419DB6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73E79E-558B-7939-0F28-D70DC762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3" y="1221458"/>
            <a:ext cx="6551531" cy="162357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732051B-C7A5-5ED9-C251-62E12D9A7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80" y="2933263"/>
            <a:ext cx="5531476" cy="18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驗證結果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image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34487" y="1993718"/>
            <a:ext cx="6567275" cy="1695277"/>
          </a:xfrm>
          <a:prstGeom prst="rect">
            <a:avLst/>
          </a:prstGeom>
          <a:ln/>
        </p:spPr>
      </p:pic>
      <p:sp>
        <p:nvSpPr>
          <p:cNvPr id="6" name="矩形 5"/>
          <p:cNvSpPr/>
          <p:nvPr/>
        </p:nvSpPr>
        <p:spPr>
          <a:xfrm>
            <a:off x="4144010" y="1936114"/>
            <a:ext cx="295910" cy="1863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475480" y="2253297"/>
            <a:ext cx="554990" cy="6146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43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驗證結果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image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10165" y="1947368"/>
            <a:ext cx="6615920" cy="1470390"/>
          </a:xfrm>
          <a:prstGeom prst="rect">
            <a:avLst/>
          </a:prstGeom>
          <a:ln/>
        </p:spPr>
      </p:pic>
      <p:sp>
        <p:nvSpPr>
          <p:cNvPr id="6" name="矩形 5"/>
          <p:cNvSpPr/>
          <p:nvPr/>
        </p:nvSpPr>
        <p:spPr>
          <a:xfrm>
            <a:off x="3312056" y="1750700"/>
            <a:ext cx="270593" cy="1863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605135" y="2005959"/>
            <a:ext cx="517160" cy="61468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58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b="1" dirty="0"/>
              <a:t>驗證結果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62537" y="1881472"/>
            <a:ext cx="6527404" cy="1746147"/>
          </a:xfrm>
          <a:prstGeom prst="rect">
            <a:avLst/>
          </a:prstGeom>
          <a:ln/>
        </p:spPr>
      </p:pic>
      <p:sp>
        <p:nvSpPr>
          <p:cNvPr id="6" name="矩形 5"/>
          <p:cNvSpPr/>
          <p:nvPr/>
        </p:nvSpPr>
        <p:spPr>
          <a:xfrm>
            <a:off x="2832371" y="1763893"/>
            <a:ext cx="270593" cy="1863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102964" y="2081076"/>
            <a:ext cx="562131" cy="6021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219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Cache</a:t>
            </a:r>
            <a:endParaRPr sz="6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295188" y="3515980"/>
            <a:ext cx="4700291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Cache Realization within RISC-V Pipelined CPU</a:t>
            </a:r>
          </a:p>
        </p:txBody>
      </p:sp>
      <p:sp>
        <p:nvSpPr>
          <p:cNvPr id="570" name="Google Shape;570;p18"/>
          <p:cNvSpPr/>
          <p:nvPr/>
        </p:nvSpPr>
        <p:spPr>
          <a:xfrm>
            <a:off x="5653198" y="1954326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5469209" y="2164968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1077;p48">
            <a:extLst>
              <a:ext uri="{FF2B5EF4-FFF2-40B4-BE49-F238E27FC236}">
                <a16:creationId xmlns:a16="http://schemas.microsoft.com/office/drawing/2014/main" id="{67E4611C-0294-E17E-0502-01ABCC205E67}"/>
              </a:ext>
            </a:extLst>
          </p:cNvPr>
          <p:cNvSpPr/>
          <p:nvPr/>
        </p:nvSpPr>
        <p:spPr>
          <a:xfrm>
            <a:off x="2629384" y="2456625"/>
            <a:ext cx="810532" cy="78479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4" name="Google Shape;1016;p48">
            <a:extLst>
              <a:ext uri="{FF2B5EF4-FFF2-40B4-BE49-F238E27FC236}">
                <a16:creationId xmlns:a16="http://schemas.microsoft.com/office/drawing/2014/main" id="{60750697-F82D-B868-B111-563BD0AEE9BF}"/>
              </a:ext>
            </a:extLst>
          </p:cNvPr>
          <p:cNvSpPr/>
          <p:nvPr/>
        </p:nvSpPr>
        <p:spPr>
          <a:xfrm>
            <a:off x="5936646" y="3098343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D107DF-99E1-0F18-6623-1AC52918E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特殊設計</a:t>
            </a:r>
            <a:r>
              <a:rPr lang="en-US" altLang="zh-TW" dirty="0"/>
              <a:t>-Cache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05656BC0-5263-2EB5-DC61-D0FC93A90E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47925" y="1192631"/>
                <a:ext cx="6140400" cy="1875183"/>
              </a:xfrm>
            </p:spPr>
            <p:txBody>
              <a:bodyPr/>
              <a:lstStyle/>
              <a:p>
                <a:r>
                  <a:rPr lang="en-US" altLang="zh-TW" sz="1400" dirty="0"/>
                  <a:t>Spec</a:t>
                </a:r>
                <a:r>
                  <a:rPr lang="zh-TW" altLang="en-US" sz="1400" dirty="0"/>
                  <a:t> </a:t>
                </a:r>
                <a:r>
                  <a:rPr lang="en-US" altLang="zh-TW" sz="1400" dirty="0"/>
                  <a:t>Definition</a:t>
                </a:r>
              </a:p>
              <a:p>
                <a:pPr marL="69850" indent="0">
                  <a:buNone/>
                </a:pPr>
                <a:r>
                  <a:rPr lang="en-US" altLang="zh-TW" sz="1400" dirty="0" err="1"/>
                  <a:t>DataRAM</a:t>
                </a:r>
                <a:r>
                  <a:rPr lang="en-US" altLang="zh-TW" sz="1400" dirty="0"/>
                  <a:t>- 8bits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altLang="zh-TW" sz="1400" dirty="0"/>
              </a:p>
              <a:p>
                <a:pPr marL="69850" indent="0">
                  <a:buNone/>
                </a:pPr>
                <a:r>
                  <a:rPr lang="en-US" altLang="zh-TW" sz="1400" dirty="0" err="1"/>
                  <a:t>TagRAM</a:t>
                </a:r>
                <a:r>
                  <a:rPr lang="en-US" altLang="zh-TW" sz="1400" dirty="0"/>
                  <a:t>- 6bits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altLang="zh-TW" sz="1400" dirty="0"/>
              </a:p>
              <a:p>
                <a:pPr marL="69850" indent="0">
                  <a:buNone/>
                </a:pPr>
                <a:r>
                  <a:rPr lang="en-US" altLang="zh-TW" sz="1400" dirty="0" err="1"/>
                  <a:t>ValidRAM</a:t>
                </a:r>
                <a:r>
                  <a:rPr lang="en-US" altLang="zh-TW" sz="1400" dirty="0"/>
                  <a:t>- 1bit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TW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altLang="zh-TW" sz="1400" dirty="0"/>
              </a:p>
              <a:p>
                <a:pPr marL="69850" indent="0">
                  <a:buNone/>
                </a:pPr>
                <a:r>
                  <a:rPr lang="en-US" altLang="zh-TW" sz="1400" dirty="0"/>
                  <a:t>Tag-</a:t>
                </a:r>
                <a:r>
                  <a:rPr lang="zh-TW" altLang="en-US" sz="1400" dirty="0"/>
                  <a:t> </a:t>
                </a:r>
                <a:r>
                  <a:rPr lang="en-US" altLang="zh-TW" sz="1400" dirty="0" err="1"/>
                  <a:t>Paddress</a:t>
                </a:r>
                <a:r>
                  <a:rPr lang="en-US" altLang="zh-TW" sz="1400" dirty="0"/>
                  <a:t>[15:10]</a:t>
                </a:r>
                <a:r>
                  <a:rPr lang="zh-TW" altLang="en-US" sz="1400" dirty="0"/>
                  <a:t>，</a:t>
                </a:r>
                <a:r>
                  <a:rPr lang="en-US" altLang="zh-TW" sz="1400" dirty="0"/>
                  <a:t>Address-</a:t>
                </a:r>
                <a:r>
                  <a:rPr lang="zh-TW" altLang="en-US" sz="1400" dirty="0"/>
                  <a:t> </a:t>
                </a:r>
                <a:r>
                  <a:rPr lang="en-US" altLang="zh-TW" sz="1400" dirty="0" err="1"/>
                  <a:t>Paddress</a:t>
                </a:r>
                <a:r>
                  <a:rPr lang="en-US" altLang="zh-TW" sz="1400" dirty="0"/>
                  <a:t>[9:0]</a:t>
                </a:r>
              </a:p>
              <a:p>
                <a:pPr marL="69850" indent="0">
                  <a:buNone/>
                </a:pPr>
                <a:r>
                  <a:rPr lang="en-US" altLang="zh-TW" sz="1400" dirty="0"/>
                  <a:t>Period of </a:t>
                </a:r>
                <a:r>
                  <a:rPr lang="en-US" altLang="zh-TW" sz="1400" dirty="0" err="1"/>
                  <a:t>clk_min</a:t>
                </a:r>
                <a:r>
                  <a:rPr lang="en-US" altLang="zh-TW" sz="1400" dirty="0"/>
                  <a:t> = Period of </a:t>
                </a:r>
                <a:r>
                  <a:rPr lang="en-US" altLang="zh-TW" sz="1400" dirty="0" err="1"/>
                  <a:t>clk_main</a:t>
                </a:r>
                <a:r>
                  <a:rPr lang="en-US" altLang="zh-TW" sz="1400" dirty="0"/>
                  <a:t>/2</a:t>
                </a:r>
              </a:p>
              <a:p>
                <a:pPr marL="69850" indent="0">
                  <a:buNone/>
                </a:pPr>
                <a:endParaRPr lang="en-US" altLang="zh-TW" sz="1800" dirty="0"/>
              </a:p>
              <a:p>
                <a:pPr marL="69850" indent="0">
                  <a:buNone/>
                </a:pPr>
                <a:endParaRPr lang="en-US" altLang="zh-TW" sz="1800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05656BC0-5263-2EB5-DC61-D0FC93A90E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47925" y="1192631"/>
                <a:ext cx="6140400" cy="1875183"/>
              </a:xfrm>
              <a:blipFill>
                <a:blip r:embed="rId2"/>
                <a:stretch>
                  <a:fillRect l="-894" t="-5863" b="-35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F25E0D-31D6-E64B-56E3-3A0A55FF84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710F2E6C-7C2C-0B2B-B1E1-F394DC14138A}"/>
              </a:ext>
            </a:extLst>
          </p:cNvPr>
          <p:cNvSpPr txBox="1">
            <a:spLocks/>
          </p:cNvSpPr>
          <p:nvPr/>
        </p:nvSpPr>
        <p:spPr>
          <a:xfrm>
            <a:off x="747925" y="3126865"/>
            <a:ext cx="6140400" cy="187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altLang="zh-TW" sz="1400" dirty="0"/>
              <a:t>Signal Specification</a:t>
            </a:r>
          </a:p>
          <a:p>
            <a:pPr marL="69850" indent="0">
              <a:buNone/>
            </a:pPr>
            <a:r>
              <a:rPr lang="en-US" altLang="zh-TW" sz="1400" dirty="0" err="1"/>
              <a:t>LoadSelect</a:t>
            </a:r>
            <a:r>
              <a:rPr lang="en-US" altLang="zh-TW" sz="1400" dirty="0"/>
              <a:t>- </a:t>
            </a:r>
            <a:r>
              <a:rPr lang="zh-TW" altLang="en-US" sz="1400" dirty="0"/>
              <a:t>透過</a:t>
            </a:r>
            <a:r>
              <a:rPr lang="en-US" altLang="zh-TW" sz="1400" dirty="0"/>
              <a:t>CPU</a:t>
            </a:r>
            <a:r>
              <a:rPr lang="zh-TW" altLang="en-US" sz="1400" dirty="0"/>
              <a:t>的</a:t>
            </a:r>
            <a:r>
              <a:rPr lang="en-US" altLang="zh-TW" sz="1400" dirty="0"/>
              <a:t>func3</a:t>
            </a:r>
            <a:r>
              <a:rPr lang="zh-TW" altLang="en-US" sz="1400" dirty="0"/>
              <a:t>判斷目前是處理</a:t>
            </a:r>
            <a:r>
              <a:rPr lang="en-US" altLang="zh-TW" sz="1400" dirty="0"/>
              <a:t>BYTE, HALFWORD</a:t>
            </a:r>
            <a:r>
              <a:rPr lang="zh-TW" altLang="en-US" sz="1400" dirty="0"/>
              <a:t>還是</a:t>
            </a:r>
            <a:r>
              <a:rPr lang="en-US" altLang="zh-TW" sz="1400" dirty="0"/>
              <a:t>WORD</a:t>
            </a:r>
          </a:p>
          <a:p>
            <a:pPr marL="69850" indent="0">
              <a:buNone/>
            </a:pPr>
            <a:r>
              <a:rPr lang="en-US" altLang="zh-TW" sz="1400" dirty="0" err="1"/>
              <a:t>Pstrobe</a:t>
            </a:r>
            <a:r>
              <a:rPr lang="en-US" altLang="zh-TW" sz="1400" dirty="0"/>
              <a:t>,</a:t>
            </a:r>
            <a:r>
              <a:rPr lang="zh-TW" altLang="en-US" sz="1400" dirty="0"/>
              <a:t> </a:t>
            </a:r>
            <a:r>
              <a:rPr lang="en-US" altLang="zh-TW" sz="1400" dirty="0" err="1"/>
              <a:t>SysStrobe</a:t>
            </a:r>
            <a:r>
              <a:rPr lang="en-US" altLang="zh-TW" sz="1400" dirty="0"/>
              <a:t>-</a:t>
            </a:r>
            <a:r>
              <a:rPr lang="zh-TW" altLang="en-US" sz="1400" dirty="0"/>
              <a:t> 表示取用</a:t>
            </a:r>
            <a:r>
              <a:rPr lang="en-US" altLang="zh-TW" sz="1400" dirty="0"/>
              <a:t>Cache</a:t>
            </a:r>
            <a:r>
              <a:rPr lang="zh-TW" altLang="en-US" sz="1400" dirty="0"/>
              <a:t>和</a:t>
            </a:r>
            <a:r>
              <a:rPr lang="en-US" altLang="zh-TW" sz="1400" dirty="0" err="1"/>
              <a:t>SystemMemory</a:t>
            </a:r>
            <a:endParaRPr lang="en-US" altLang="zh-TW" sz="1400" dirty="0"/>
          </a:p>
          <a:p>
            <a:pPr marL="69850" indent="0">
              <a:buNone/>
            </a:pPr>
            <a:r>
              <a:rPr lang="en-US" altLang="zh-TW" sz="1400" dirty="0" err="1"/>
              <a:t>Pdata</a:t>
            </a:r>
            <a:r>
              <a:rPr lang="en-US" altLang="zh-TW" sz="1400" dirty="0"/>
              <a:t>,</a:t>
            </a:r>
            <a:r>
              <a:rPr lang="zh-TW" altLang="en-US" sz="1400" dirty="0"/>
              <a:t> </a:t>
            </a:r>
            <a:r>
              <a:rPr lang="en-US" altLang="zh-TW" sz="1400" dirty="0" err="1"/>
              <a:t>SysData</a:t>
            </a:r>
            <a:r>
              <a:rPr lang="en-US" altLang="zh-TW" sz="1400" dirty="0"/>
              <a:t>-</a:t>
            </a:r>
            <a:r>
              <a:rPr lang="zh-TW" altLang="en-US" sz="1400" dirty="0"/>
              <a:t> </a:t>
            </a:r>
            <a:r>
              <a:rPr lang="en-US" altLang="zh-TW" sz="1400" dirty="0" err="1"/>
              <a:t>Inout</a:t>
            </a:r>
            <a:r>
              <a:rPr lang="en-US" altLang="zh-TW" sz="1400" dirty="0"/>
              <a:t> port, need Tristate buffer to control flow</a:t>
            </a:r>
          </a:p>
          <a:p>
            <a:pPr marL="69850" indent="0">
              <a:buNone/>
            </a:pPr>
            <a:r>
              <a:rPr lang="en-US" altLang="zh-TW" sz="1400" dirty="0" err="1"/>
              <a:t>Pready</a:t>
            </a:r>
            <a:r>
              <a:rPr lang="en-US" altLang="zh-TW" sz="1400" dirty="0"/>
              <a:t>- Tell the CPU Controller that Cache has finished operation</a:t>
            </a:r>
          </a:p>
          <a:p>
            <a:pPr marL="69850" indent="0">
              <a:buNone/>
            </a:pPr>
            <a:endParaRPr lang="en-US" altLang="zh-TW" sz="1400" dirty="0"/>
          </a:p>
          <a:p>
            <a:pPr marL="69850" indent="0">
              <a:buNone/>
            </a:pPr>
            <a:endParaRPr lang="en-US" altLang="zh-TW" sz="1400" dirty="0"/>
          </a:p>
          <a:p>
            <a:pPr marL="69850" indent="0">
              <a:buFont typeface="Dosis"/>
              <a:buNone/>
            </a:pPr>
            <a:endParaRPr lang="en-US" altLang="zh-TW" sz="1800" dirty="0"/>
          </a:p>
          <a:p>
            <a:pPr marL="69850" indent="0">
              <a:buFont typeface="Dosis"/>
              <a:buNone/>
            </a:pPr>
            <a:endParaRPr lang="en-US" altLang="zh-TW" sz="1800" dirty="0"/>
          </a:p>
        </p:txBody>
      </p:sp>
      <p:sp>
        <p:nvSpPr>
          <p:cNvPr id="6" name="Google Shape;1050;p48">
            <a:extLst>
              <a:ext uri="{FF2B5EF4-FFF2-40B4-BE49-F238E27FC236}">
                <a16:creationId xmlns:a16="http://schemas.microsoft.com/office/drawing/2014/main" id="{2F359AA7-6E06-0A3F-D815-D9B5F97B0214}"/>
              </a:ext>
            </a:extLst>
          </p:cNvPr>
          <p:cNvSpPr/>
          <p:nvPr/>
        </p:nvSpPr>
        <p:spPr>
          <a:xfrm>
            <a:off x="5811393" y="564792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73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B86756-9393-0772-7650-B793CCD8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 Diagram of Cache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64F9CB-F138-4A54-7DFB-F2799D40BE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A8317A1-803D-F80B-E037-92AD3FA06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9" y="1189359"/>
            <a:ext cx="6771188" cy="3456444"/>
          </a:xfrm>
          <a:prstGeom prst="rect">
            <a:avLst/>
          </a:prstGeom>
        </p:spPr>
      </p:pic>
      <p:sp>
        <p:nvSpPr>
          <p:cNvPr id="6" name="Google Shape;1051;p48">
            <a:extLst>
              <a:ext uri="{FF2B5EF4-FFF2-40B4-BE49-F238E27FC236}">
                <a16:creationId xmlns:a16="http://schemas.microsoft.com/office/drawing/2014/main" id="{BE42C9CF-DB54-F898-5833-5FEAE2E7E024}"/>
              </a:ext>
            </a:extLst>
          </p:cNvPr>
          <p:cNvSpPr/>
          <p:nvPr/>
        </p:nvSpPr>
        <p:spPr>
          <a:xfrm>
            <a:off x="6514998" y="4119493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34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FF78C-1AAB-1E75-6515-11A1C3A34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Controller &amp; </a:t>
            </a:r>
            <a:r>
              <a:rPr lang="en-US" altLang="zh-TW" dirty="0" err="1"/>
              <a:t>WaitStateCTR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CDBC57-FCB6-6D6D-FE24-DA48642C37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0FCDAC8-C424-9B1F-050D-062E88E95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0" y="1221331"/>
            <a:ext cx="6663867" cy="3286230"/>
          </a:xfrm>
          <a:prstGeom prst="rect">
            <a:avLst/>
          </a:prstGeom>
        </p:spPr>
      </p:pic>
      <p:sp>
        <p:nvSpPr>
          <p:cNvPr id="5" name="Google Shape;1053;p48">
            <a:extLst>
              <a:ext uri="{FF2B5EF4-FFF2-40B4-BE49-F238E27FC236}">
                <a16:creationId xmlns:a16="http://schemas.microsoft.com/office/drawing/2014/main" id="{721EBB53-4BA3-BA50-103B-B25AF950FDE5}"/>
              </a:ext>
            </a:extLst>
          </p:cNvPr>
          <p:cNvSpPr/>
          <p:nvPr/>
        </p:nvSpPr>
        <p:spPr>
          <a:xfrm>
            <a:off x="5746887" y="401765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795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02AC66-9CDD-ED65-212A-929A1A918C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DB3DBBE-B5F5-412D-D9E1-41415A4D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5" y="1091702"/>
            <a:ext cx="1525256" cy="355502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A117399-EF54-FF7D-539E-9F299B309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191" y="1202148"/>
            <a:ext cx="4930917" cy="295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2F91141-E072-CE1E-451C-30ADEE0A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02" y="2123980"/>
            <a:ext cx="1673043" cy="271756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528B6AC-144B-E26E-994A-1644C378B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99" y="177223"/>
            <a:ext cx="6194073" cy="914479"/>
          </a:xfrm>
          <a:prstGeom prst="rect">
            <a:avLst/>
          </a:prstGeom>
        </p:spPr>
      </p:pic>
      <p:sp>
        <p:nvSpPr>
          <p:cNvPr id="21" name="Google Shape;1000;p47">
            <a:extLst>
              <a:ext uri="{FF2B5EF4-FFF2-40B4-BE49-F238E27FC236}">
                <a16:creationId xmlns:a16="http://schemas.microsoft.com/office/drawing/2014/main" id="{C9E4740A-72A3-C650-1CE1-C82F3C7183DF}"/>
              </a:ext>
            </a:extLst>
          </p:cNvPr>
          <p:cNvSpPr/>
          <p:nvPr/>
        </p:nvSpPr>
        <p:spPr>
          <a:xfrm>
            <a:off x="6484890" y="4345898"/>
            <a:ext cx="450015" cy="30082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110138-BE61-85F5-C4F8-00F86B3E9B1A}"/>
              </a:ext>
            </a:extLst>
          </p:cNvPr>
          <p:cNvSpPr txBox="1">
            <a:spLocks/>
          </p:cNvSpPr>
          <p:nvPr/>
        </p:nvSpPr>
        <p:spPr>
          <a:xfrm>
            <a:off x="6934905" y="425060"/>
            <a:ext cx="1781176" cy="15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altLang="zh-TW" sz="1000" dirty="0"/>
              <a:t>Assembly Code</a:t>
            </a:r>
          </a:p>
          <a:p>
            <a:pPr marL="69850" indent="0">
              <a:buNone/>
            </a:pPr>
            <a:r>
              <a:rPr lang="en-US" altLang="zh-TW" sz="1000" dirty="0" err="1"/>
              <a:t>addi</a:t>
            </a:r>
            <a:r>
              <a:rPr lang="en-US" altLang="zh-TW" sz="1000" dirty="0"/>
              <a:t> x5 x0 1</a:t>
            </a:r>
          </a:p>
          <a:p>
            <a:pPr marL="69850" indent="0">
              <a:buNone/>
            </a:pPr>
            <a:r>
              <a:rPr lang="en-US" altLang="zh-TW" sz="1000" dirty="0" err="1"/>
              <a:t>addi</a:t>
            </a:r>
            <a:r>
              <a:rPr lang="en-US" altLang="zh-TW" sz="1000" dirty="0"/>
              <a:t> x6 0 40</a:t>
            </a:r>
          </a:p>
          <a:p>
            <a:pPr marL="69850" indent="0">
              <a:buNone/>
            </a:pPr>
            <a:r>
              <a:rPr lang="en-US" altLang="zh-TW" sz="1000" dirty="0" err="1"/>
              <a:t>sw</a:t>
            </a:r>
            <a:r>
              <a:rPr lang="en-US" altLang="zh-TW" sz="1000" dirty="0"/>
              <a:t> x5 0 x6</a:t>
            </a:r>
          </a:p>
          <a:p>
            <a:pPr marL="69850" indent="0">
              <a:buNone/>
            </a:pPr>
            <a:r>
              <a:rPr lang="en-US" altLang="zh-TW" sz="1000" dirty="0" err="1"/>
              <a:t>lw</a:t>
            </a:r>
            <a:r>
              <a:rPr lang="en-US" altLang="zh-TW" sz="1000" dirty="0"/>
              <a:t> x7 0 x6</a:t>
            </a:r>
          </a:p>
          <a:p>
            <a:pPr marL="69850" indent="0">
              <a:buNone/>
            </a:pPr>
            <a:r>
              <a:rPr lang="en-US" altLang="zh-TW" sz="1000" dirty="0" err="1"/>
              <a:t>lw</a:t>
            </a:r>
            <a:r>
              <a:rPr lang="en-US" altLang="zh-TW" sz="1000" dirty="0"/>
              <a:t> x8 0 x6</a:t>
            </a:r>
          </a:p>
          <a:p>
            <a:pPr marL="69850" indent="0">
              <a:buNone/>
            </a:pPr>
            <a:endParaRPr lang="en-US" altLang="zh-TW" sz="1000" dirty="0"/>
          </a:p>
          <a:p>
            <a:pPr marL="69850" indent="0">
              <a:buFont typeface="Dosis"/>
              <a:buNone/>
            </a:pPr>
            <a:endParaRPr lang="en-US" altLang="zh-TW" sz="1000" dirty="0"/>
          </a:p>
          <a:p>
            <a:pPr marL="69850" indent="0">
              <a:buFont typeface="Dosis"/>
              <a:buNone/>
            </a:pPr>
            <a:endParaRPr lang="en-US" altLang="zh-TW" sz="1000" dirty="0"/>
          </a:p>
        </p:txBody>
      </p:sp>
    </p:spTree>
    <p:extLst>
      <p:ext uri="{BB962C8B-B14F-4D97-AF65-F5344CB8AC3E}">
        <p14:creationId xmlns:p14="http://schemas.microsoft.com/office/powerpoint/2010/main" val="3949595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45F616-D2D2-EE12-CC9F-55CE7FFC43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57F090-FAB5-FB56-4216-88F79CCD0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896" y="1138205"/>
            <a:ext cx="5129840" cy="3000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7E8EBF3-C040-9B06-98AC-969E3635F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357" y="2522140"/>
            <a:ext cx="1448667" cy="24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93E594F0-BAFF-69CA-ED99-EF87DEE1FCCC}"/>
              </a:ext>
            </a:extLst>
          </p:cNvPr>
          <p:cNvSpPr txBox="1">
            <a:spLocks/>
          </p:cNvSpPr>
          <p:nvPr/>
        </p:nvSpPr>
        <p:spPr>
          <a:xfrm>
            <a:off x="7043102" y="256915"/>
            <a:ext cx="1781176" cy="242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osis"/>
              <a:buChar char="✘"/>
              <a:defRPr sz="25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US" altLang="zh-TW" sz="1000" dirty="0"/>
              <a:t>Assembly Code</a:t>
            </a:r>
          </a:p>
          <a:p>
            <a:pPr marL="69850" indent="0">
              <a:buNone/>
            </a:pPr>
            <a:r>
              <a:rPr lang="en-US" altLang="zh-TW" sz="1000" dirty="0" err="1"/>
              <a:t>lui</a:t>
            </a:r>
            <a:r>
              <a:rPr lang="en-US" altLang="zh-TW" sz="1000" dirty="0"/>
              <a:t> x5 0xaaaab</a:t>
            </a:r>
          </a:p>
          <a:p>
            <a:pPr marL="69850" indent="0">
              <a:buNone/>
            </a:pPr>
            <a:r>
              <a:rPr lang="en-US" altLang="zh-TW" sz="1000" dirty="0" err="1"/>
              <a:t>addi</a:t>
            </a:r>
            <a:r>
              <a:rPr lang="en-US" altLang="zh-TW" sz="1000" dirty="0"/>
              <a:t> x5 </a:t>
            </a:r>
            <a:r>
              <a:rPr lang="en-US" altLang="zh-TW" sz="1000" dirty="0" err="1"/>
              <a:t>x5</a:t>
            </a:r>
            <a:r>
              <a:rPr lang="en-US" altLang="zh-TW" sz="1000" dirty="0"/>
              <a:t> -1366</a:t>
            </a:r>
          </a:p>
          <a:p>
            <a:pPr marL="69850" indent="0">
              <a:buNone/>
            </a:pPr>
            <a:r>
              <a:rPr lang="en-US" altLang="zh-TW" sz="1000" dirty="0" err="1"/>
              <a:t>lui</a:t>
            </a:r>
            <a:r>
              <a:rPr lang="en-US" altLang="zh-TW" sz="1000" dirty="0"/>
              <a:t> x6 0xccccd</a:t>
            </a:r>
          </a:p>
          <a:p>
            <a:pPr marL="69850" indent="0">
              <a:buNone/>
            </a:pPr>
            <a:r>
              <a:rPr lang="en-US" altLang="zh-TW" sz="1000" dirty="0" err="1"/>
              <a:t>addi</a:t>
            </a:r>
            <a:r>
              <a:rPr lang="en-US" altLang="zh-TW" sz="1000" dirty="0"/>
              <a:t> x6 </a:t>
            </a:r>
            <a:r>
              <a:rPr lang="en-US" altLang="zh-TW" sz="1000" dirty="0" err="1"/>
              <a:t>x6</a:t>
            </a:r>
            <a:r>
              <a:rPr lang="en-US" altLang="zh-TW" sz="1000" dirty="0"/>
              <a:t> -820</a:t>
            </a:r>
          </a:p>
          <a:p>
            <a:pPr marL="69850" indent="0">
              <a:buNone/>
            </a:pPr>
            <a:r>
              <a:rPr lang="en-US" altLang="zh-TW" sz="1000" dirty="0" err="1"/>
              <a:t>addi</a:t>
            </a:r>
            <a:r>
              <a:rPr lang="en-US" altLang="zh-TW" sz="1000" dirty="0"/>
              <a:t> x7 x0 40 </a:t>
            </a:r>
          </a:p>
          <a:p>
            <a:pPr marL="69850" indent="0">
              <a:buNone/>
            </a:pPr>
            <a:r>
              <a:rPr lang="en-US" altLang="zh-TW" sz="1000" dirty="0" err="1"/>
              <a:t>sw</a:t>
            </a:r>
            <a:r>
              <a:rPr lang="en-US" altLang="zh-TW" sz="1000" dirty="0"/>
              <a:t> x5 0 x7</a:t>
            </a:r>
          </a:p>
          <a:p>
            <a:pPr marL="69850" indent="0">
              <a:buNone/>
            </a:pPr>
            <a:r>
              <a:rPr lang="en-US" altLang="zh-TW" sz="1000" dirty="0" err="1"/>
              <a:t>lw</a:t>
            </a:r>
            <a:r>
              <a:rPr lang="en-US" altLang="zh-TW" sz="1000" dirty="0"/>
              <a:t> x9 0 x7</a:t>
            </a:r>
          </a:p>
          <a:p>
            <a:pPr marL="69850" indent="0">
              <a:buNone/>
            </a:pPr>
            <a:r>
              <a:rPr lang="en-US" altLang="zh-TW" sz="1000" dirty="0" err="1"/>
              <a:t>sw</a:t>
            </a:r>
            <a:r>
              <a:rPr lang="en-US" altLang="zh-TW" sz="1000" dirty="0"/>
              <a:t> x6 0 x7</a:t>
            </a:r>
          </a:p>
          <a:p>
            <a:pPr marL="69850" indent="0">
              <a:buNone/>
            </a:pPr>
            <a:endParaRPr lang="en-US" altLang="zh-TW" sz="1000" dirty="0"/>
          </a:p>
          <a:p>
            <a:pPr marL="69850" indent="0">
              <a:buFont typeface="Dosis"/>
              <a:buNone/>
            </a:pPr>
            <a:endParaRPr lang="en-US" altLang="zh-TW" sz="1000" dirty="0"/>
          </a:p>
          <a:p>
            <a:pPr marL="69850" indent="0">
              <a:buFont typeface="Dosis"/>
              <a:buNone/>
            </a:pPr>
            <a:endParaRPr lang="en-US" altLang="zh-TW" sz="10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A2CE3E6-3ECF-77DD-A091-0C7B6EC1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63" y="142172"/>
            <a:ext cx="6194073" cy="9144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A85DCB-BA25-4534-A33B-EEE125172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255" y="1091702"/>
            <a:ext cx="1525256" cy="3555021"/>
          </a:xfrm>
          <a:prstGeom prst="rect">
            <a:avLst/>
          </a:prstGeom>
        </p:spPr>
      </p:pic>
      <p:sp>
        <p:nvSpPr>
          <p:cNvPr id="10" name="Google Shape;1000;p47">
            <a:extLst>
              <a:ext uri="{FF2B5EF4-FFF2-40B4-BE49-F238E27FC236}">
                <a16:creationId xmlns:a16="http://schemas.microsoft.com/office/drawing/2014/main" id="{CE8DE6C0-6F7D-9833-8288-F69216A2CB63}"/>
              </a:ext>
            </a:extLst>
          </p:cNvPr>
          <p:cNvSpPr/>
          <p:nvPr/>
        </p:nvSpPr>
        <p:spPr>
          <a:xfrm>
            <a:off x="6593087" y="4345672"/>
            <a:ext cx="450015" cy="30082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69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2BE9B-7247-D256-D7C2-D23E17A0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Structure of Pipelined CPU with Cache Installed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66984A-5E05-3703-DE8A-2A3FB3D08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2CC798-7597-EF61-E537-025F8AEFC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1261748"/>
            <a:ext cx="7132483" cy="3092842"/>
          </a:xfrm>
          <a:prstGeom prst="rect">
            <a:avLst/>
          </a:prstGeom>
        </p:spPr>
      </p:pic>
      <p:sp>
        <p:nvSpPr>
          <p:cNvPr id="3" name="Google Shape;1051;p48">
            <a:extLst>
              <a:ext uri="{FF2B5EF4-FFF2-40B4-BE49-F238E27FC236}">
                <a16:creationId xmlns:a16="http://schemas.microsoft.com/office/drawing/2014/main" id="{109AF98C-C697-5596-8880-F5313039BE92}"/>
              </a:ext>
            </a:extLst>
          </p:cNvPr>
          <p:cNvSpPr/>
          <p:nvPr/>
        </p:nvSpPr>
        <p:spPr>
          <a:xfrm>
            <a:off x="6816756" y="3256288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DCB153-561B-C666-ED7A-1BFCC4F0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 Diagram of RISC-V Pipeline CPU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F3B113-B221-3E8F-4F75-56630EBE19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AA8D7A-60C1-14E4-A2B1-CE33C8C6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70" y="1200526"/>
            <a:ext cx="5248141" cy="37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56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Single-Precision Floating-Point Processor</a:t>
            </a:r>
            <a:endParaRPr sz="4000" dirty="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1581934" y="3446299"/>
            <a:ext cx="598013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Font typeface="Dosis"/>
              <a:buNone/>
            </a:pPr>
            <a:r>
              <a:rPr lang="en-US" altLang="zh-TW" sz="2000" dirty="0"/>
              <a:t>Floating-point extension within RISC-V Pipelined CPU</a:t>
            </a: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Google Shape;1030;p48">
            <a:extLst>
              <a:ext uri="{FF2B5EF4-FFF2-40B4-BE49-F238E27FC236}">
                <a16:creationId xmlns:a16="http://schemas.microsoft.com/office/drawing/2014/main" id="{CF78AFB9-8CAA-578D-6207-B904AA5C3DD1}"/>
              </a:ext>
            </a:extLst>
          </p:cNvPr>
          <p:cNvSpPr/>
          <p:nvPr/>
        </p:nvSpPr>
        <p:spPr>
          <a:xfrm>
            <a:off x="6757841" y="2996051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" name="Google Shape;1083;p48">
            <a:extLst>
              <a:ext uri="{FF2B5EF4-FFF2-40B4-BE49-F238E27FC236}">
                <a16:creationId xmlns:a16="http://schemas.microsoft.com/office/drawing/2014/main" id="{7F0FF7BE-CBEA-E28C-4367-28516D339BF2}"/>
              </a:ext>
            </a:extLst>
          </p:cNvPr>
          <p:cNvSpPr/>
          <p:nvPr/>
        </p:nvSpPr>
        <p:spPr>
          <a:xfrm>
            <a:off x="1456052" y="3525266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554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BC3D3-6316-4EE8-BF85-D6DA3C015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Instruction set of Floating-point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1720A0-047F-42B3-AE54-5693A34CFC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468A99E-F44B-4E6D-A6A3-F92700EC0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55" y="76668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A1EB980-49FB-43B8-A2FD-2C1D45383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855" y="2516112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119EC4E-83F5-4368-80A8-9958C8634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855" y="328605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BD77EB4D-572B-4328-9F4E-55F86595E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1855" y="404805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6DB18AE7-BD8E-4F78-9643-5103C504EFFD}"/>
              </a:ext>
            </a:extLst>
          </p:cNvPr>
          <p:cNvGraphicFramePr>
            <a:graphicFrameLocks noGrp="1"/>
          </p:cNvGraphicFramePr>
          <p:nvPr/>
        </p:nvGraphicFramePr>
        <p:xfrm>
          <a:off x="747925" y="1368056"/>
          <a:ext cx="6517656" cy="3062172"/>
        </p:xfrm>
        <a:graphic>
          <a:graphicData uri="http://schemas.openxmlformats.org/drawingml/2006/table">
            <a:tbl>
              <a:tblPr firstRow="1" bandRow="1">
                <a:tableStyleId>{0FA78245-F04A-4819-98CB-A0784EEE9882}</a:tableStyleId>
              </a:tblPr>
              <a:tblGrid>
                <a:gridCol w="2125323">
                  <a:extLst>
                    <a:ext uri="{9D8B030D-6E8A-4147-A177-3AD203B41FA5}">
                      <a16:colId xmlns:a16="http://schemas.microsoft.com/office/drawing/2014/main" val="1147349008"/>
                    </a:ext>
                  </a:extLst>
                </a:gridCol>
                <a:gridCol w="4392333">
                  <a:extLst>
                    <a:ext uri="{9D8B030D-6E8A-4147-A177-3AD203B41FA5}">
                      <a16:colId xmlns:a16="http://schemas.microsoft.com/office/drawing/2014/main" val="3352904147"/>
                    </a:ext>
                  </a:extLst>
                </a:gridCol>
              </a:tblGrid>
              <a:tr h="510362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FLW / FSW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anose="02020500000000000000" charset="0"/>
                        </a:rPr>
                        <a:t>FLW: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 將記憶體裡的資料存進浮點數暫存器 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(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)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</a:t>
                      </a:r>
                      <a:endParaRPr lang="en-US" altLang="zh-TW" sz="1200" dirty="0">
                        <a:latin typeface="Dosis" panose="02020500000000000000" charset="0"/>
                      </a:endParaRPr>
                    </a:p>
                    <a:p>
                      <a:r>
                        <a:rPr lang="en-US" altLang="zh-TW" sz="1200" dirty="0">
                          <a:latin typeface="Dosis" panose="02020500000000000000" charset="0"/>
                        </a:rPr>
                        <a:t>FSW: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 將浮點數暫存器 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(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)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裡的資料存進記憶體中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161732"/>
                  </a:ext>
                </a:extLst>
              </a:tr>
              <a:tr h="510362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FADD / FSUB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latin typeface="Dosis" panose="02020500000000000000" charset="0"/>
                        </a:rPr>
                        <a:t>FADD: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 將指定的兩個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中的資料做相加，並存回指定的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endParaRPr lang="en-US" altLang="zh-TW" sz="1200" dirty="0">
                        <a:latin typeface="Dosis" panose="02020500000000000000" charset="0"/>
                      </a:endParaRPr>
                    </a:p>
                    <a:p>
                      <a:r>
                        <a:rPr lang="en-US" altLang="zh-TW" sz="1200" dirty="0">
                          <a:latin typeface="Dosis" panose="02020500000000000000" charset="0"/>
                        </a:rPr>
                        <a:t>FSUB: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 將指定的兩個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中的資料做相減，並存回指定的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endParaRPr lang="zh-TW" altLang="en-US" sz="1200" dirty="0">
                        <a:latin typeface="Dosis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15276"/>
                  </a:ext>
                </a:extLst>
              </a:tr>
              <a:tr h="510362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FMUL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200" dirty="0">
                          <a:latin typeface="Dosis" panose="02020500000000000000" charset="0"/>
                        </a:rPr>
                        <a:t>將指定的兩個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中的資料做相乘，並存回指定的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endParaRPr lang="zh-TW" altLang="en-US" sz="1200" dirty="0">
                        <a:latin typeface="Dosis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484812"/>
                  </a:ext>
                </a:extLst>
              </a:tr>
              <a:tr h="510362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FCVT.W(WU).S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Dosis" panose="02020500000000000000" charset="0"/>
                        </a:rPr>
                        <a:t>將指定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中的資料，以無條件捨去的方式轉換為整數並存入指定的整數暫存器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(reg) 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     註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: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 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U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為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unsigned</a:t>
                      </a:r>
                      <a:endParaRPr lang="zh-TW" altLang="en-US" sz="1200" dirty="0">
                        <a:latin typeface="Dosis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47125"/>
                  </a:ext>
                </a:extLst>
              </a:tr>
              <a:tr h="510362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FCVT.S.W(WU)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200" dirty="0">
                          <a:latin typeface="Dosis" panose="02020500000000000000" charset="0"/>
                        </a:rPr>
                        <a:t>將指定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 reg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中的資料，以無條件捨去的方式轉換為浮點數並存入指定的 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 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                          註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: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 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U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為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unsigned</a:t>
                      </a:r>
                      <a:endParaRPr lang="zh-TW" altLang="en-US" sz="1200" dirty="0">
                        <a:latin typeface="Dosis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073283"/>
                  </a:ext>
                </a:extLst>
              </a:tr>
              <a:tr h="510362"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FMV.X.W / FMV.W.X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FMV.X.W :</a:t>
                      </a: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將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指定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中的資料</a:t>
                      </a: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，原封不動地搬入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指定的 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reg 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 </a:t>
                      </a:r>
                      <a:endParaRPr lang="en-US" altLang="zh-TW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FMV.W.X :</a:t>
                      </a: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將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指定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reg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中的資料</a:t>
                      </a:r>
                      <a:r>
                        <a:rPr lang="zh-TW" alt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，原封不動地搬入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指定的 </a:t>
                      </a:r>
                      <a:r>
                        <a:rPr lang="en-US" altLang="zh-TW" sz="1200" dirty="0" err="1">
                          <a:latin typeface="Dosis" panose="02020500000000000000" charset="0"/>
                        </a:rPr>
                        <a:t>freg</a:t>
                      </a:r>
                      <a:r>
                        <a:rPr lang="en-US" altLang="zh-TW" sz="1200" dirty="0">
                          <a:latin typeface="Dosis" panose="02020500000000000000" charset="0"/>
                        </a:rPr>
                        <a:t> </a:t>
                      </a:r>
                      <a:r>
                        <a:rPr lang="zh-TW" altLang="en-US" sz="1200" dirty="0">
                          <a:latin typeface="Dosis" panose="02020500000000000000" charset="0"/>
                        </a:rPr>
                        <a:t>中 </a:t>
                      </a:r>
                      <a:endParaRPr lang="en-US" altLang="zh-TW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861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718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36446-C140-48FC-BD1D-4BCF79271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Floating-Point Unit (FPU) Structure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2FB416-02DE-4F30-9F24-AB24854BB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圖片 3" descr="image">
            <a:extLst>
              <a:ext uri="{FF2B5EF4-FFF2-40B4-BE49-F238E27FC236}">
                <a16:creationId xmlns:a16="http://schemas.microsoft.com/office/drawing/2014/main" id="{ABC22D13-4403-41C7-A983-04486A5D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04" b="6393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957"/>
          <a:stretch>
            <a:fillRect/>
          </a:stretch>
        </p:blipFill>
        <p:spPr bwMode="auto">
          <a:xfrm>
            <a:off x="1181287" y="1801812"/>
            <a:ext cx="5273675" cy="76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4EFEAE-47DD-4138-AE1F-00AA5FCB9AF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27" y="1249435"/>
            <a:ext cx="4747239" cy="3473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A4D926B-1767-F9C1-1C07-39A8E2831544}"/>
              </a:ext>
            </a:extLst>
          </p:cNvPr>
          <p:cNvCxnSpPr/>
          <p:nvPr/>
        </p:nvCxnSpPr>
        <p:spPr>
          <a:xfrm>
            <a:off x="892175" y="2410691"/>
            <a:ext cx="728962" cy="0"/>
          </a:xfrm>
          <a:prstGeom prst="line">
            <a:avLst/>
          </a:prstGeom>
          <a:ln w="12700">
            <a:solidFill>
              <a:srgbClr val="D33B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2CC2E24-4E0C-7255-0C63-33537C9CD051}"/>
              </a:ext>
            </a:extLst>
          </p:cNvPr>
          <p:cNvCxnSpPr>
            <a:cxnSpLocks/>
          </p:cNvCxnSpPr>
          <p:nvPr/>
        </p:nvCxnSpPr>
        <p:spPr>
          <a:xfrm>
            <a:off x="828675" y="3556000"/>
            <a:ext cx="968375" cy="0"/>
          </a:xfrm>
          <a:prstGeom prst="line">
            <a:avLst/>
          </a:prstGeom>
          <a:ln w="12700">
            <a:solidFill>
              <a:srgbClr val="49CE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08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8431E6-E879-4041-A1CF-260E5FCD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07" y="240927"/>
            <a:ext cx="6794103" cy="857400"/>
          </a:xfrm>
        </p:spPr>
        <p:txBody>
          <a:bodyPr/>
          <a:lstStyle/>
          <a:p>
            <a:r>
              <a:rPr lang="en-US" altLang="zh-TW" dirty="0"/>
              <a:t>New Structure of Pipelined CPU with </a:t>
            </a:r>
            <a:br>
              <a:rPr lang="en-US" altLang="zh-TW" dirty="0"/>
            </a:br>
            <a:r>
              <a:rPr lang="en-US" altLang="zh-TW" dirty="0"/>
              <a:t>	Single-Precision Floating-Point Processor</a:t>
            </a:r>
            <a:r>
              <a:rPr lang="zh-TW" altLang="en-US" dirty="0"/>
              <a:t> </a:t>
            </a:r>
            <a:r>
              <a:rPr lang="en-US" altLang="zh-TW" dirty="0"/>
              <a:t>Installed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97BEC-49A8-40CA-A327-EE6281ED31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A2563BF-3D9F-4AAE-9111-90B571CA177F}"/>
              </a:ext>
            </a:extLst>
          </p:cNvPr>
          <p:cNvGrpSpPr/>
          <p:nvPr/>
        </p:nvGrpSpPr>
        <p:grpSpPr>
          <a:xfrm>
            <a:off x="1750828" y="1339116"/>
            <a:ext cx="4623472" cy="3383621"/>
            <a:chOff x="-381480" y="1818287"/>
            <a:chExt cx="5274310" cy="385992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4251CBC2-28E6-4E5B-8BBC-9F8C6D51F95A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952"/>
            <a:stretch/>
          </p:blipFill>
          <p:spPr bwMode="auto">
            <a:xfrm>
              <a:off x="-381480" y="2247013"/>
              <a:ext cx="5274310" cy="3431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40B7285-8A3F-46A9-9BE4-FFEE7C9739F4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3372"/>
            <a:stretch/>
          </p:blipFill>
          <p:spPr bwMode="auto">
            <a:xfrm>
              <a:off x="-381480" y="1818287"/>
              <a:ext cx="5274310" cy="4287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37963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95C1C-666F-4EDA-A496-77F9888A0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48" y="246290"/>
            <a:ext cx="6140400" cy="857400"/>
          </a:xfrm>
        </p:spPr>
        <p:txBody>
          <a:bodyPr/>
          <a:lstStyle/>
          <a:p>
            <a:r>
              <a:rPr lang="zh-TW" altLang="en-US" dirty="0"/>
              <a:t>波型說明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FCVT.W.S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D78EA8-634F-41D6-8726-0B505FA41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111496-198C-45C3-A0C7-97BE95E77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9" y="1400454"/>
            <a:ext cx="6827776" cy="302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1104DA8-656B-4F2C-B504-EBDA10C6722F}"/>
                  </a:ext>
                </a:extLst>
              </p:cNvPr>
              <p:cNvSpPr txBox="1"/>
              <p:nvPr/>
            </p:nvSpPr>
            <p:spPr>
              <a:xfrm>
                <a:off x="1112175" y="4514382"/>
                <a:ext cx="363616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000" dirty="0" smtClean="0">
                          <a:solidFill>
                            <a:srgbClr val="FF0000"/>
                          </a:solidFill>
                        </a:rPr>
                        <m:t>+3=+1.5∗</m:t>
                      </m:r>
                      <m:sSup>
                        <m:sSupPr>
                          <m:ctrlPr>
                            <a:rPr lang="en-US" altLang="zh-TW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m:t>2</m:t>
                          </m:r>
                        </m:e>
                        <m:sup>
                          <m:r>
                            <a:rPr lang="en-US" altLang="zh-TW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128−127</m:t>
                          </m:r>
                        </m:sup>
                      </m:sSup>
                      <m:r>
                        <m:rPr>
                          <m:nor/>
                        </m:rPr>
                        <a:rPr lang="en-US" altLang="zh-TW" sz="2000" dirty="0">
                          <a:solidFill>
                            <a:srgbClr val="FF0000"/>
                          </a:solidFill>
                        </a:rPr>
                        <m:t>=(0)_8’</m:t>
                      </m:r>
                      <m:r>
                        <m:rPr>
                          <m:nor/>
                        </m:rPr>
                        <a:rPr lang="en-US" altLang="zh-TW" sz="2000" dirty="0">
                          <a:solidFill>
                            <a:srgbClr val="FF0000"/>
                          </a:solidFill>
                        </a:rPr>
                        <m:t>d</m:t>
                      </m:r>
                      <m:r>
                        <m:rPr>
                          <m:nor/>
                        </m:rPr>
                        <a:rPr lang="en-US" altLang="zh-TW" sz="2000" dirty="0">
                          <a:solidFill>
                            <a:srgbClr val="FF0000"/>
                          </a:solidFill>
                        </a:rPr>
                        <m:t>128_(1.)100...=0</m:t>
                      </m:r>
                      <m:r>
                        <m:rPr>
                          <m:nor/>
                        </m:rPr>
                        <a:rPr lang="en-US" altLang="zh-TW" sz="2000" dirty="0">
                          <a:solidFill>
                            <a:srgbClr val="FF0000"/>
                          </a:solidFill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zh-TW" sz="2000" dirty="0">
                          <a:solidFill>
                            <a:srgbClr val="FF0000"/>
                          </a:solidFill>
                        </a:rPr>
                        <m:t>4040_0000</m:t>
                      </m:r>
                    </m:oMath>
                  </m:oMathPara>
                </a14:m>
                <a:endParaRPr lang="en-US" altLang="zh-TW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1104DA8-656B-4F2C-B504-EBDA10C67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75" y="4514382"/>
                <a:ext cx="3636169" cy="307777"/>
              </a:xfrm>
              <a:prstGeom prst="rect">
                <a:avLst/>
              </a:prstGeom>
              <a:blipFill>
                <a:blip r:embed="rId3"/>
                <a:stretch>
                  <a:fillRect l="-2513" r="-73367" b="-3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522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ED0F34-6962-4246-AAE7-4D0A759F9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波型說明</a:t>
            </a:r>
            <a:r>
              <a:rPr lang="en-US" altLang="zh-TW" dirty="0"/>
              <a:t>:</a:t>
            </a:r>
            <a:r>
              <a:rPr lang="zh-TW" altLang="en-US" dirty="0"/>
              <a:t>  </a:t>
            </a:r>
            <a:r>
              <a:rPr lang="en-US" altLang="zh-TW" dirty="0"/>
              <a:t>FCVT.S.W</a:t>
            </a:r>
            <a:r>
              <a:rPr lang="zh-TW" altLang="en-US" dirty="0"/>
              <a:t>、</a:t>
            </a:r>
            <a:r>
              <a:rPr lang="en-US" altLang="zh-TW" dirty="0"/>
              <a:t>FADD</a:t>
            </a:r>
            <a:r>
              <a:rPr lang="zh-TW" altLang="en-US" dirty="0"/>
              <a:t>、</a:t>
            </a:r>
            <a:r>
              <a:rPr lang="en-US" altLang="zh-TW" dirty="0"/>
              <a:t>FSUB</a:t>
            </a:r>
            <a:r>
              <a:rPr lang="zh-TW" altLang="en-US" dirty="0"/>
              <a:t>、</a:t>
            </a:r>
            <a:r>
              <a:rPr lang="en-US" altLang="zh-TW" dirty="0"/>
              <a:t>FMUL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7929AE-A6D3-4A8C-AB2D-953D88CBA2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29305A-CB9E-49A5-A587-40627AB9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62" y="1126115"/>
            <a:ext cx="5649432" cy="379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788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295188" y="3515980"/>
            <a:ext cx="4700291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Accelerated Multipliers Comparation</a:t>
            </a: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" name="Google Shape;566;p18">
            <a:extLst>
              <a:ext uri="{FF2B5EF4-FFF2-40B4-BE49-F238E27FC236}">
                <a16:creationId xmlns:a16="http://schemas.microsoft.com/office/drawing/2014/main" id="{B8D75D3B-BBA7-D2C1-6A62-0D1CA2D05C18}"/>
              </a:ext>
            </a:extLst>
          </p:cNvPr>
          <p:cNvSpPr txBox="1">
            <a:spLocks/>
          </p:cNvSpPr>
          <p:nvPr/>
        </p:nvSpPr>
        <p:spPr>
          <a:xfrm>
            <a:off x="685800" y="228649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 b="0" i="0" u="none" strike="noStrike" cap="non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n-US" sz="5000" dirty="0"/>
              <a:t>Accelerated Multiplier</a:t>
            </a:r>
          </a:p>
        </p:txBody>
      </p:sp>
      <p:sp>
        <p:nvSpPr>
          <p:cNvPr id="6" name="Google Shape;1015;p48">
            <a:extLst>
              <a:ext uri="{FF2B5EF4-FFF2-40B4-BE49-F238E27FC236}">
                <a16:creationId xmlns:a16="http://schemas.microsoft.com/office/drawing/2014/main" id="{6B063879-C9D1-5938-6AE3-CC568BD0A921}"/>
              </a:ext>
            </a:extLst>
          </p:cNvPr>
          <p:cNvSpPr/>
          <p:nvPr/>
        </p:nvSpPr>
        <p:spPr>
          <a:xfrm>
            <a:off x="7653294" y="3083069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Google Shape;1044;p48">
            <a:extLst>
              <a:ext uri="{FF2B5EF4-FFF2-40B4-BE49-F238E27FC236}">
                <a16:creationId xmlns:a16="http://schemas.microsoft.com/office/drawing/2014/main" id="{47F4FD33-EEF0-8F13-65E7-077C5981D537}"/>
              </a:ext>
            </a:extLst>
          </p:cNvPr>
          <p:cNvSpPr/>
          <p:nvPr/>
        </p:nvSpPr>
        <p:spPr>
          <a:xfrm>
            <a:off x="6619486" y="3734742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7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A64DA1-91A6-1F7E-3824-8BC346F0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Verification Method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8A4EE9-2BE2-7DAE-6F83-AF88A93E4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19" y="1425185"/>
            <a:ext cx="6611487" cy="3610800"/>
          </a:xfrm>
        </p:spPr>
        <p:txBody>
          <a:bodyPr/>
          <a:lstStyle/>
          <a:p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A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為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32bit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的被乘數，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B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為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32bit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的乘數，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Result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為乘法結果的最後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32bit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。</a:t>
            </a:r>
            <a:endParaRPr lang="zh-TW" altLang="zh-TW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會輸入一個</a:t>
            </a:r>
            <a:r>
              <a:rPr lang="en-US" altLang="zh-TW" sz="18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clk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，每過一個</a:t>
            </a:r>
            <a:r>
              <a:rPr lang="en-US" altLang="zh-TW" sz="18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clk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 period 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輸入的被乘數和乘數就會改變，而在下次被乘數或乘數改變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1ns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前會去驗證乘法結果是否正確</a:t>
            </a:r>
            <a:r>
              <a:rPr lang="zh-TW" altLang="en-US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，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Booth’s multiplier</a:t>
            </a:r>
            <a:r>
              <a:rPr lang="zh-TW" altLang="en-US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則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是多等一個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cycle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再去驗證</a:t>
            </a:r>
            <a:r>
              <a:rPr lang="zh-TW" altLang="en-US" sz="1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。</a:t>
            </a:r>
            <a:endParaRPr lang="en-US" altLang="zh-TW" sz="1800" kern="100" dirty="0">
              <a:solidFill>
                <a:schemeClr val="tx1"/>
              </a:solidFill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K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訊號為應該顯示的結果，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p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訊號為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Result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和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K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的差值，若有錯誤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error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訊號會變為</a:t>
            </a:r>
            <a:r>
              <a:rPr lang="en-US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1</a:t>
            </a:r>
            <a:r>
              <a:rPr lang="zh-TW" altLang="zh-TW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。</a:t>
            </a:r>
            <a:endParaRPr lang="en-US" altLang="zh-TW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標楷體" panose="03000509000000000000" pitchFamily="65" charset="-120"/>
              <a:cs typeface="Calibri" panose="020F0502020204030204" pitchFamily="34" charset="0"/>
            </a:endParaRPr>
          </a:p>
          <a:p>
            <a:r>
              <a:rPr lang="zh-TW" altLang="zh-TW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測資包括</a:t>
            </a:r>
            <a:r>
              <a:rPr lang="en-US" altLang="zh-TW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A</a:t>
            </a:r>
            <a:r>
              <a:rPr lang="zh-TW" altLang="zh-TW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為</a:t>
            </a:r>
            <a:r>
              <a:rPr lang="en-US" altLang="zh-TW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-128~127</a:t>
            </a:r>
            <a:r>
              <a:rPr lang="zh-TW" altLang="zh-TW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，</a:t>
            </a:r>
            <a:r>
              <a:rPr lang="en-US" altLang="zh-TW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B</a:t>
            </a:r>
            <a:r>
              <a:rPr lang="zh-TW" altLang="zh-TW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也為</a:t>
            </a:r>
            <a:r>
              <a:rPr lang="en-US" altLang="zh-TW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-128~127</a:t>
            </a:r>
            <a:r>
              <a:rPr lang="zh-TW" altLang="zh-TW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內的所有可能結果</a:t>
            </a:r>
            <a:endParaRPr lang="zh-TW" altLang="zh-TW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8D7797-C555-07D4-3B70-E57FAE13C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9574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965C2-74E6-A6F7-5B27-CA2A4224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Hierarchy Multiplier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15DE47-D69D-A2F7-CD0A-82D711562F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image8.png">
            <a:extLst>
              <a:ext uri="{FF2B5EF4-FFF2-40B4-BE49-F238E27FC236}">
                <a16:creationId xmlns:a16="http://schemas.microsoft.com/office/drawing/2014/main" id="{36BC39C9-42F6-EE81-3FEC-6CE2412B641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36002" y="1249346"/>
            <a:ext cx="2042795" cy="3342640"/>
          </a:xfrm>
          <a:prstGeom prst="rect">
            <a:avLst/>
          </a:prstGeom>
          <a:ln/>
        </p:spPr>
      </p:pic>
      <p:pic>
        <p:nvPicPr>
          <p:cNvPr id="5" name="image11.jpg">
            <a:extLst>
              <a:ext uri="{FF2B5EF4-FFF2-40B4-BE49-F238E27FC236}">
                <a16:creationId xmlns:a16="http://schemas.microsoft.com/office/drawing/2014/main" id="{2FE46D56-B8E9-65DA-F060-4EE95D011AD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33018" y="1412875"/>
            <a:ext cx="3881120" cy="23177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11555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D4EFB-74B6-7E7C-604A-77A97EBB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Hierarchy Multiplier - Speed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3BAE14-A820-707A-9090-CE75B8B90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image25.png" descr="一張含有 桌 的圖片&#10;&#10;自動產生的描述">
            <a:extLst>
              <a:ext uri="{FF2B5EF4-FFF2-40B4-BE49-F238E27FC236}">
                <a16:creationId xmlns:a16="http://schemas.microsoft.com/office/drawing/2014/main" id="{4DA7493F-0651-0CC1-68AC-A13416C84150}"/>
              </a:ext>
            </a:extLst>
          </p:cNvPr>
          <p:cNvPicPr/>
          <p:nvPr/>
        </p:nvPicPr>
        <p:blipFill rotWithShape="1">
          <a:blip r:embed="rId2"/>
          <a:srcRect t="60916"/>
          <a:stretch/>
        </p:blipFill>
        <p:spPr>
          <a:xfrm>
            <a:off x="394254" y="1553449"/>
            <a:ext cx="2838628" cy="1649439"/>
          </a:xfrm>
          <a:prstGeom prst="rect">
            <a:avLst/>
          </a:prstGeom>
          <a:ln/>
        </p:spPr>
      </p:pic>
      <p:pic>
        <p:nvPicPr>
          <p:cNvPr id="5" name="image15.png" descr="一張含有 桌 的圖片&#10;&#10;自動產生的描述">
            <a:extLst>
              <a:ext uri="{FF2B5EF4-FFF2-40B4-BE49-F238E27FC236}">
                <a16:creationId xmlns:a16="http://schemas.microsoft.com/office/drawing/2014/main" id="{B5A9D4AC-9F6B-42ED-1713-192F5DFB131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687468" y="1546384"/>
            <a:ext cx="3428949" cy="2142591"/>
          </a:xfrm>
          <a:prstGeom prst="rect">
            <a:avLst/>
          </a:prstGeom>
          <a:ln/>
        </p:spPr>
      </p:pic>
      <p:pic>
        <p:nvPicPr>
          <p:cNvPr id="6" name="image5.png">
            <a:extLst>
              <a:ext uri="{FF2B5EF4-FFF2-40B4-BE49-F238E27FC236}">
                <a16:creationId xmlns:a16="http://schemas.microsoft.com/office/drawing/2014/main" id="{B332C5C4-AE21-D269-A794-E7B0E0D7FD9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687468" y="3889418"/>
            <a:ext cx="3750081" cy="537857"/>
          </a:xfrm>
          <a:prstGeom prst="rect">
            <a:avLst/>
          </a:prstGeom>
          <a:ln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A250FA9-6361-CE5D-099C-D55647FFD46B}"/>
              </a:ext>
            </a:extLst>
          </p:cNvPr>
          <p:cNvSpPr txBox="1"/>
          <p:nvPr/>
        </p:nvSpPr>
        <p:spPr>
          <a:xfrm>
            <a:off x="542897" y="1203174"/>
            <a:ext cx="786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7.4 ns</a:t>
            </a:r>
            <a:endParaRPr lang="zh-TW" altLang="en-US" sz="1200" dirty="0">
              <a:solidFill>
                <a:schemeClr val="bg2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E97570-B4E9-E53C-2054-389AB15A6599}"/>
              </a:ext>
            </a:extLst>
          </p:cNvPr>
          <p:cNvSpPr txBox="1"/>
          <p:nvPr/>
        </p:nvSpPr>
        <p:spPr>
          <a:xfrm>
            <a:off x="3873665" y="1227335"/>
            <a:ext cx="139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7.2 ns (has error)</a:t>
            </a:r>
            <a:endParaRPr lang="zh-TW" altLang="en-US" sz="1200" dirty="0">
              <a:solidFill>
                <a:schemeClr val="bg2"/>
              </a:solidFill>
            </a:endParaRPr>
          </a:p>
        </p:txBody>
      </p:sp>
      <p:pic>
        <p:nvPicPr>
          <p:cNvPr id="9" name="image3.png">
            <a:extLst>
              <a:ext uri="{FF2B5EF4-FFF2-40B4-BE49-F238E27FC236}">
                <a16:creationId xmlns:a16="http://schemas.microsoft.com/office/drawing/2014/main" id="{E7EA7CA6-720E-0166-36CD-1C3C78FB031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90619" y="3399829"/>
            <a:ext cx="3482517" cy="606605"/>
          </a:xfrm>
          <a:prstGeom prst="rect">
            <a:avLst/>
          </a:prstGeom>
          <a:ln/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BB34085-3453-028B-0554-FC610F0CCC90}"/>
              </a:ext>
            </a:extLst>
          </p:cNvPr>
          <p:cNvCxnSpPr>
            <a:cxnSpLocks/>
          </p:cNvCxnSpPr>
          <p:nvPr/>
        </p:nvCxnSpPr>
        <p:spPr>
          <a:xfrm>
            <a:off x="528626" y="1227335"/>
            <a:ext cx="0" cy="21388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111D76A-4D3D-0602-DC36-21A92935AE70}"/>
              </a:ext>
            </a:extLst>
          </p:cNvPr>
          <p:cNvCxnSpPr>
            <a:cxnSpLocks/>
          </p:cNvCxnSpPr>
          <p:nvPr/>
        </p:nvCxnSpPr>
        <p:spPr>
          <a:xfrm>
            <a:off x="3818125" y="1234731"/>
            <a:ext cx="0" cy="21388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28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BFDA7-9AC9-A23E-035C-5A9953B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19" y="560218"/>
            <a:ext cx="5311585" cy="483557"/>
          </a:xfrm>
        </p:spPr>
        <p:txBody>
          <a:bodyPr/>
          <a:lstStyle/>
          <a:p>
            <a:r>
              <a:rPr lang="en-US" altLang="zh-TW" dirty="0"/>
              <a:t>R-Type (add </a:t>
            </a:r>
            <a:r>
              <a:rPr lang="en-US" altLang="zh-TW" dirty="0" err="1"/>
              <a:t>rd</a:t>
            </a:r>
            <a:r>
              <a:rPr lang="en-US" altLang="zh-TW" dirty="0"/>
              <a:t>,  rs1,  rs2)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975D35-3820-A8E8-49F8-5FA14313F0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21F490B-3792-F32B-6D83-8EE75FF0E10A}"/>
              </a:ext>
            </a:extLst>
          </p:cNvPr>
          <p:cNvGrpSpPr/>
          <p:nvPr/>
        </p:nvGrpSpPr>
        <p:grpSpPr>
          <a:xfrm>
            <a:off x="190864" y="1736897"/>
            <a:ext cx="7138852" cy="1741923"/>
            <a:chOff x="209006" y="1217386"/>
            <a:chExt cx="7138852" cy="174192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BA1F36D-DB6B-798D-17E8-6D0F3C5D6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6" t="11546" r="21179" b="56942"/>
            <a:stretch/>
          </p:blipFill>
          <p:spPr>
            <a:xfrm>
              <a:off x="209006" y="1217386"/>
              <a:ext cx="7138852" cy="1699072"/>
            </a:xfrm>
            <a:prstGeom prst="rect">
              <a:avLst/>
            </a:prstGeom>
          </p:spPr>
        </p:pic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6C494DA-7917-F029-2F2C-7173D7774301}"/>
                </a:ext>
              </a:extLst>
            </p:cNvPr>
            <p:cNvCxnSpPr>
              <a:cxnSpLocks/>
            </p:cNvCxnSpPr>
            <p:nvPr/>
          </p:nvCxnSpPr>
          <p:spPr>
            <a:xfrm>
              <a:off x="1776413" y="1388265"/>
              <a:ext cx="0" cy="1357313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D4354987-A520-DE55-2277-78C0F33E6254}"/>
                </a:ext>
              </a:extLst>
            </p:cNvPr>
            <p:cNvCxnSpPr>
              <a:cxnSpLocks/>
            </p:cNvCxnSpPr>
            <p:nvPr/>
          </p:nvCxnSpPr>
          <p:spPr>
            <a:xfrm>
              <a:off x="2405063" y="1388265"/>
              <a:ext cx="0" cy="1357313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C294C21-FB5B-AED7-B2F2-3020C4F85B1B}"/>
                </a:ext>
              </a:extLst>
            </p:cNvPr>
            <p:cNvCxnSpPr>
              <a:cxnSpLocks/>
            </p:cNvCxnSpPr>
            <p:nvPr/>
          </p:nvCxnSpPr>
          <p:spPr>
            <a:xfrm>
              <a:off x="3043238" y="1388264"/>
              <a:ext cx="0" cy="1357313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50142E8-7431-EBA8-8431-D65190F542D1}"/>
                </a:ext>
              </a:extLst>
            </p:cNvPr>
            <p:cNvCxnSpPr>
              <a:cxnSpLocks/>
            </p:cNvCxnSpPr>
            <p:nvPr/>
          </p:nvCxnSpPr>
          <p:spPr>
            <a:xfrm>
              <a:off x="3662363" y="1388264"/>
              <a:ext cx="0" cy="1357313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AEE93E3-A6E5-DEC5-F6F2-637CCAC62AD8}"/>
                </a:ext>
              </a:extLst>
            </p:cNvPr>
            <p:cNvCxnSpPr>
              <a:cxnSpLocks/>
            </p:cNvCxnSpPr>
            <p:nvPr/>
          </p:nvCxnSpPr>
          <p:spPr>
            <a:xfrm>
              <a:off x="4295776" y="1388264"/>
              <a:ext cx="0" cy="1357313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A400664-0583-8C73-360E-9E6FAB8B77EF}"/>
                </a:ext>
              </a:extLst>
            </p:cNvPr>
            <p:cNvCxnSpPr>
              <a:cxnSpLocks/>
            </p:cNvCxnSpPr>
            <p:nvPr/>
          </p:nvCxnSpPr>
          <p:spPr>
            <a:xfrm>
              <a:off x="4905375" y="1388264"/>
              <a:ext cx="0" cy="1357313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9CCC615-6171-7447-B2A1-21B8C576F985}"/>
                </a:ext>
              </a:extLst>
            </p:cNvPr>
            <p:cNvSpPr txBox="1"/>
            <p:nvPr/>
          </p:nvSpPr>
          <p:spPr>
            <a:xfrm>
              <a:off x="1900238" y="2651532"/>
              <a:ext cx="390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IF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3747BAAB-3FCB-3B24-E612-2A310361A914}"/>
                </a:ext>
              </a:extLst>
            </p:cNvPr>
            <p:cNvSpPr txBox="1"/>
            <p:nvPr/>
          </p:nvSpPr>
          <p:spPr>
            <a:xfrm>
              <a:off x="2526507" y="2639632"/>
              <a:ext cx="390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ID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53A94EA6-C54B-96FC-273F-9DC2BFB9423A}"/>
                </a:ext>
              </a:extLst>
            </p:cNvPr>
            <p:cNvSpPr txBox="1"/>
            <p:nvPr/>
          </p:nvSpPr>
          <p:spPr>
            <a:xfrm>
              <a:off x="3121206" y="2638450"/>
              <a:ext cx="657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EX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0EA0460-064A-B6BB-49FD-638B972E7AA7}"/>
                </a:ext>
              </a:extLst>
            </p:cNvPr>
            <p:cNvSpPr txBox="1"/>
            <p:nvPr/>
          </p:nvSpPr>
          <p:spPr>
            <a:xfrm>
              <a:off x="3688216" y="2638450"/>
              <a:ext cx="752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MEM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93B87416-7D27-5240-5EED-9EBB8A09BDBC}"/>
                </a:ext>
              </a:extLst>
            </p:cNvPr>
            <p:cNvSpPr txBox="1"/>
            <p:nvPr/>
          </p:nvSpPr>
          <p:spPr>
            <a:xfrm>
              <a:off x="4381500" y="2624161"/>
              <a:ext cx="6572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</a:rPr>
                <a:t>WB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119076B-F3F6-D4A2-5351-31E7E95C1C79}"/>
                </a:ext>
              </a:extLst>
            </p:cNvPr>
            <p:cNvSpPr/>
            <p:nvPr/>
          </p:nvSpPr>
          <p:spPr>
            <a:xfrm>
              <a:off x="1812131" y="1543050"/>
              <a:ext cx="566737" cy="123825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A09CFA5-5BA4-0D67-2231-AB0164521CF7}"/>
                </a:ext>
              </a:extLst>
            </p:cNvPr>
            <p:cNvSpPr/>
            <p:nvPr/>
          </p:nvSpPr>
          <p:spPr>
            <a:xfrm>
              <a:off x="2440780" y="1671637"/>
              <a:ext cx="566737" cy="185738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377CB23-3758-023C-FF13-FC1F46CBFF3B}"/>
                </a:ext>
              </a:extLst>
            </p:cNvPr>
            <p:cNvSpPr/>
            <p:nvPr/>
          </p:nvSpPr>
          <p:spPr>
            <a:xfrm>
              <a:off x="3083717" y="1857375"/>
              <a:ext cx="566737" cy="295275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3F09473-7E8A-70CE-1808-551A1C57F16B}"/>
                </a:ext>
              </a:extLst>
            </p:cNvPr>
            <p:cNvSpPr/>
            <p:nvPr/>
          </p:nvSpPr>
          <p:spPr>
            <a:xfrm>
              <a:off x="4338638" y="2262068"/>
              <a:ext cx="566737" cy="100013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F6E3D4A-2B5E-1DE2-7FA6-89E24107ECDD}"/>
                </a:ext>
              </a:extLst>
            </p:cNvPr>
            <p:cNvSpPr/>
            <p:nvPr/>
          </p:nvSpPr>
          <p:spPr>
            <a:xfrm>
              <a:off x="3709990" y="2148347"/>
              <a:ext cx="566737" cy="123825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5AD6B4A-83F9-D77C-CA9D-56F8A68040B5}"/>
                </a:ext>
              </a:extLst>
            </p:cNvPr>
            <p:cNvSpPr/>
            <p:nvPr/>
          </p:nvSpPr>
          <p:spPr>
            <a:xfrm>
              <a:off x="6819900" y="2559817"/>
              <a:ext cx="498501" cy="91715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E4C089D-0814-DDBD-A5E3-51A2552DEA2A}"/>
              </a:ext>
            </a:extLst>
          </p:cNvPr>
          <p:cNvSpPr txBox="1"/>
          <p:nvPr/>
        </p:nvSpPr>
        <p:spPr>
          <a:xfrm>
            <a:off x="2581366" y="3721837"/>
            <a:ext cx="1178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B5F2262-E773-FE6E-8588-EF6211E27BFA}"/>
              </a:ext>
            </a:extLst>
          </p:cNvPr>
          <p:cNvSpPr txBox="1"/>
          <p:nvPr/>
        </p:nvSpPr>
        <p:spPr>
          <a:xfrm>
            <a:off x="138545" y="3453856"/>
            <a:ext cx="263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add x7, x5, x6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669E61-F9E8-8BEC-9167-C0DE0F5A303C}"/>
              </a:ext>
            </a:extLst>
          </p:cNvPr>
          <p:cNvSpPr txBox="1"/>
          <p:nvPr/>
        </p:nvSpPr>
        <p:spPr>
          <a:xfrm>
            <a:off x="3653746" y="2351321"/>
            <a:ext cx="238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rd</a:t>
            </a:r>
            <a:r>
              <a:rPr lang="en-US" altLang="zh-TW" dirty="0">
                <a:solidFill>
                  <a:schemeClr val="bg1"/>
                </a:solidFill>
              </a:rPr>
              <a:t> = rs1 +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rs2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42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884133-967B-9FB3-F3CC-4A273DA4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Hierarchy Multiplier – Area &amp; Power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9A694D6-AF68-ACF3-7122-89D492EFB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image19.png">
            <a:extLst>
              <a:ext uri="{FF2B5EF4-FFF2-40B4-BE49-F238E27FC236}">
                <a16:creationId xmlns:a16="http://schemas.microsoft.com/office/drawing/2014/main" id="{BED0D15D-FE10-A84A-DE90-597DBF814511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47925" y="1381172"/>
            <a:ext cx="2734766" cy="2381155"/>
          </a:xfrm>
          <a:prstGeom prst="rect">
            <a:avLst/>
          </a:prstGeom>
          <a:ln/>
        </p:spPr>
      </p:pic>
      <p:pic>
        <p:nvPicPr>
          <p:cNvPr id="5" name="image7.png" descr="一張含有 桌 的圖片&#10;&#10;自動產生的描述">
            <a:extLst>
              <a:ext uri="{FF2B5EF4-FFF2-40B4-BE49-F238E27FC236}">
                <a16:creationId xmlns:a16="http://schemas.microsoft.com/office/drawing/2014/main" id="{AF3FE09A-51D0-8308-FD08-7F6E2B32B80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574034" y="1785999"/>
            <a:ext cx="3709194" cy="1571501"/>
          </a:xfrm>
          <a:prstGeom prst="rect">
            <a:avLst/>
          </a:prstGeom>
          <a:ln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F295C6F-02CD-5607-97DA-5F07B27CC9A4}"/>
                  </a:ext>
                </a:extLst>
              </p:cNvPr>
              <p:cNvSpPr txBox="1"/>
              <p:nvPr/>
            </p:nvSpPr>
            <p:spPr>
              <a:xfrm>
                <a:off x="639319" y="3907185"/>
                <a:ext cx="27263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2"/>
                    </a:solidFill>
                    <a:latin typeface="Dosis" pitchFamily="2" charset="0"/>
                  </a:rPr>
                  <a:t>Total Cell Area</a:t>
                </a:r>
                <a:r>
                  <a:rPr lang="zh-TW" altLang="en-US" dirty="0">
                    <a:solidFill>
                      <a:schemeClr val="bg2"/>
                    </a:solidFill>
                    <a:latin typeface="Dosis" pitchFamily="2" charset="0"/>
                  </a:rPr>
                  <a:t>：</a:t>
                </a:r>
                <a:r>
                  <a:rPr lang="en-US" altLang="zh-TW" dirty="0">
                    <a:solidFill>
                      <a:schemeClr val="bg2"/>
                    </a:solidFill>
                    <a:latin typeface="Dosis" pitchFamily="2" charset="0"/>
                  </a:rPr>
                  <a:t>105333.783232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u</m:t>
                    </m:r>
                    <m:sSup>
                      <m:s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dirty="0">
                  <a:latin typeface="Dosis" pitchFamily="2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F295C6F-02CD-5607-97DA-5F07B27C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9" y="3907185"/>
                <a:ext cx="2726324" cy="307777"/>
              </a:xfrm>
              <a:prstGeom prst="rect">
                <a:avLst/>
              </a:prstGeom>
              <a:blipFill>
                <a:blip r:embed="rId4"/>
                <a:stretch>
                  <a:fillRect l="-671" t="-6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D3EC81-DD51-F85C-A2A0-505279250132}"/>
                  </a:ext>
                </a:extLst>
              </p:cNvPr>
              <p:cNvSpPr txBox="1"/>
              <p:nvPr/>
            </p:nvSpPr>
            <p:spPr>
              <a:xfrm>
                <a:off x="4770397" y="3357500"/>
                <a:ext cx="2604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2"/>
                    </a:solidFill>
                    <a:latin typeface="Dosis" pitchFamily="2" charset="0"/>
                  </a:rPr>
                  <a:t>Total Dynamic Power</a:t>
                </a:r>
                <a:r>
                  <a:rPr lang="zh-TW" altLang="en-US" dirty="0">
                    <a:solidFill>
                      <a:schemeClr val="bg2"/>
                    </a:solidFill>
                    <a:latin typeface="Dosis" pitchFamily="2" charset="0"/>
                  </a:rPr>
                  <a:t>：</a:t>
                </a:r>
                <a:r>
                  <a:rPr lang="en-US" altLang="zh-TW" dirty="0">
                    <a:solidFill>
                      <a:schemeClr val="bg2"/>
                    </a:solidFill>
                    <a:latin typeface="Dosis" pitchFamily="2" charset="0"/>
                  </a:rPr>
                  <a:t>11.3208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endParaRPr lang="zh-TW" altLang="en-US" dirty="0">
                  <a:latin typeface="Dosis" pitchFamily="2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D3EC81-DD51-F85C-A2A0-505279250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397" y="3357500"/>
                <a:ext cx="2604174" cy="307777"/>
              </a:xfrm>
              <a:prstGeom prst="rect">
                <a:avLst/>
              </a:prstGeom>
              <a:blipFill>
                <a:blip r:embed="rId5"/>
                <a:stretch>
                  <a:fillRect l="-703" t="-6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268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965C2-74E6-A6F7-5B27-CA2A4224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Booth’s Multiplier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15DE47-D69D-A2F7-CD0A-82D711562F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image18.png">
            <a:extLst>
              <a:ext uri="{FF2B5EF4-FFF2-40B4-BE49-F238E27FC236}">
                <a16:creationId xmlns:a16="http://schemas.microsoft.com/office/drawing/2014/main" id="{36038742-0C42-EBEB-8E81-B3D503642F5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4969" y="1336772"/>
            <a:ext cx="3241476" cy="2152465"/>
          </a:xfrm>
          <a:prstGeom prst="rect">
            <a:avLst/>
          </a:prstGeom>
          <a:ln/>
        </p:spPr>
      </p:pic>
      <p:pic>
        <p:nvPicPr>
          <p:cNvPr id="7" name="image17.png">
            <a:extLst>
              <a:ext uri="{FF2B5EF4-FFF2-40B4-BE49-F238E27FC236}">
                <a16:creationId xmlns:a16="http://schemas.microsoft.com/office/drawing/2014/main" id="{E94463D5-E619-6A4F-88A8-8E6A1361120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68057" y="3572053"/>
            <a:ext cx="5716069" cy="1491074"/>
          </a:xfrm>
          <a:prstGeom prst="rect">
            <a:avLst/>
          </a:prstGeom>
          <a:ln/>
        </p:spPr>
      </p:pic>
      <p:pic>
        <p:nvPicPr>
          <p:cNvPr id="8" name="image20.png">
            <a:extLst>
              <a:ext uri="{FF2B5EF4-FFF2-40B4-BE49-F238E27FC236}">
                <a16:creationId xmlns:a16="http://schemas.microsoft.com/office/drawing/2014/main" id="{F697D107-5378-1D52-AB4B-E7A80B4F943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761507" y="1910778"/>
            <a:ext cx="3552099" cy="1004452"/>
          </a:xfrm>
          <a:prstGeom prst="rect">
            <a:avLst/>
          </a:prstGeom>
          <a:ln/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3E43869-8832-1407-9907-6C7A8195DFC8}"/>
              </a:ext>
            </a:extLst>
          </p:cNvPr>
          <p:cNvSpPr txBox="1"/>
          <p:nvPr/>
        </p:nvSpPr>
        <p:spPr>
          <a:xfrm>
            <a:off x="281353" y="1048913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Total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F48F99-A3DB-A77F-88F1-9AEFD87F31A8}"/>
              </a:ext>
            </a:extLst>
          </p:cNvPr>
          <p:cNvSpPr txBox="1"/>
          <p:nvPr/>
        </p:nvSpPr>
        <p:spPr>
          <a:xfrm>
            <a:off x="3761507" y="1588306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Little f block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CB9B92-261D-C4C8-86E5-9FD64AFA80CD}"/>
              </a:ext>
            </a:extLst>
          </p:cNvPr>
          <p:cNvSpPr txBox="1"/>
          <p:nvPr/>
        </p:nvSpPr>
        <p:spPr>
          <a:xfrm>
            <a:off x="409754" y="3692429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Large f block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41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965C2-74E6-A6F7-5B27-CA2A42246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Booth’s Multiplier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15DE47-D69D-A2F7-CD0A-82D711562F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image22.jpg">
            <a:extLst>
              <a:ext uri="{FF2B5EF4-FFF2-40B4-BE49-F238E27FC236}">
                <a16:creationId xmlns:a16="http://schemas.microsoft.com/office/drawing/2014/main" id="{CF1DF951-3AAC-FFED-D5FF-EE4D379FA00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80948" y="1234730"/>
            <a:ext cx="2356932" cy="3449550"/>
          </a:xfrm>
          <a:prstGeom prst="rect">
            <a:avLst/>
          </a:prstGeom>
          <a:ln/>
        </p:spPr>
      </p:pic>
      <p:pic>
        <p:nvPicPr>
          <p:cNvPr id="5" name="image6.jpg" descr="一張含有 桌 的圖片&#10;&#10;自動產生的描述">
            <a:extLst>
              <a:ext uri="{FF2B5EF4-FFF2-40B4-BE49-F238E27FC236}">
                <a16:creationId xmlns:a16="http://schemas.microsoft.com/office/drawing/2014/main" id="{F1C8C0D0-69A1-3DB8-7BEE-3F6C4FFD529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337880" y="1966979"/>
            <a:ext cx="3388278" cy="198505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789085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D4EFB-74B6-7E7C-604A-77A97EBB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Booth’s Multiplier - Speed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3BAE14-A820-707A-9090-CE75B8B90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250FA9-6361-CE5D-099C-D55647FFD46B}"/>
              </a:ext>
            </a:extLst>
          </p:cNvPr>
          <p:cNvSpPr txBox="1"/>
          <p:nvPr/>
        </p:nvSpPr>
        <p:spPr>
          <a:xfrm>
            <a:off x="458590" y="1666734"/>
            <a:ext cx="786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3.2 ns</a:t>
            </a:r>
            <a:endParaRPr lang="zh-TW" altLang="en-US" sz="1200" dirty="0">
              <a:solidFill>
                <a:schemeClr val="bg2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E97570-B4E9-E53C-2054-389AB15A6599}"/>
              </a:ext>
            </a:extLst>
          </p:cNvPr>
          <p:cNvSpPr txBox="1"/>
          <p:nvPr/>
        </p:nvSpPr>
        <p:spPr>
          <a:xfrm>
            <a:off x="4192896" y="1502924"/>
            <a:ext cx="1978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3 ns (has timing violation)</a:t>
            </a:r>
            <a:endParaRPr lang="zh-TW" altLang="en-US" sz="1200" dirty="0">
              <a:solidFill>
                <a:schemeClr val="bg2"/>
              </a:solidFill>
            </a:endParaRPr>
          </a:p>
        </p:txBody>
      </p:sp>
      <p:pic>
        <p:nvPicPr>
          <p:cNvPr id="9" name="image24.png">
            <a:extLst>
              <a:ext uri="{FF2B5EF4-FFF2-40B4-BE49-F238E27FC236}">
                <a16:creationId xmlns:a16="http://schemas.microsoft.com/office/drawing/2014/main" id="{FC2F2F6B-A3D8-CCF7-E38E-FA33ACBEAE22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49120" y="1951355"/>
            <a:ext cx="3469005" cy="1240790"/>
          </a:xfrm>
          <a:prstGeom prst="rect">
            <a:avLst/>
          </a:prstGeom>
          <a:ln/>
        </p:spPr>
      </p:pic>
      <p:pic>
        <p:nvPicPr>
          <p:cNvPr id="10" name="image9.png" descr="一張含有 文字 的圖片&#10;&#10;自動產生的描述">
            <a:extLst>
              <a:ext uri="{FF2B5EF4-FFF2-40B4-BE49-F238E27FC236}">
                <a16:creationId xmlns:a16="http://schemas.microsoft.com/office/drawing/2014/main" id="{45FBB64F-4EFE-1166-94C3-D8EF1EB7143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70547" y="1835467"/>
            <a:ext cx="3167365" cy="1472566"/>
          </a:xfrm>
          <a:prstGeom prst="rect">
            <a:avLst/>
          </a:prstGeom>
          <a:ln/>
        </p:spPr>
      </p:pic>
      <p:pic>
        <p:nvPicPr>
          <p:cNvPr id="11" name="image2.png">
            <a:extLst>
              <a:ext uri="{FF2B5EF4-FFF2-40B4-BE49-F238E27FC236}">
                <a16:creationId xmlns:a16="http://schemas.microsoft.com/office/drawing/2014/main" id="{9A01702D-499C-F55C-0C9A-7A33BC64F1A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49120" y="3580233"/>
            <a:ext cx="4708854" cy="645960"/>
          </a:xfrm>
          <a:prstGeom prst="rect">
            <a:avLst/>
          </a:prstGeom>
          <a:ln/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D7FC422-D089-0CF7-2CC1-8A41BF6BA704}"/>
              </a:ext>
            </a:extLst>
          </p:cNvPr>
          <p:cNvCxnSpPr>
            <a:cxnSpLocks/>
          </p:cNvCxnSpPr>
          <p:nvPr/>
        </p:nvCxnSpPr>
        <p:spPr>
          <a:xfrm>
            <a:off x="453541" y="1698291"/>
            <a:ext cx="0" cy="21388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8A48E9E-DAF4-8BD2-8444-D5042BFCA309}"/>
              </a:ext>
            </a:extLst>
          </p:cNvPr>
          <p:cNvCxnSpPr>
            <a:cxnSpLocks/>
          </p:cNvCxnSpPr>
          <p:nvPr/>
        </p:nvCxnSpPr>
        <p:spPr>
          <a:xfrm>
            <a:off x="4192896" y="1534481"/>
            <a:ext cx="0" cy="21388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9649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884133-967B-9FB3-F3CC-4A273DA4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Booth’s Multiplier – Area &amp; Power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9A694D6-AF68-ACF3-7122-89D492EFB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image14.png" descr="一張含有 桌 的圖片&#10;&#10;自動產生的描述">
            <a:extLst>
              <a:ext uri="{FF2B5EF4-FFF2-40B4-BE49-F238E27FC236}">
                <a16:creationId xmlns:a16="http://schemas.microsoft.com/office/drawing/2014/main" id="{1C8464E8-4A7D-5557-C668-065DB589919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36775" y="1471268"/>
            <a:ext cx="3181350" cy="2559050"/>
          </a:xfrm>
          <a:prstGeom prst="rect">
            <a:avLst/>
          </a:prstGeom>
          <a:ln/>
        </p:spPr>
      </p:pic>
      <p:pic>
        <p:nvPicPr>
          <p:cNvPr id="7" name="image23.png" descr="一張含有 桌 的圖片&#10;&#10;自動產生的描述">
            <a:extLst>
              <a:ext uri="{FF2B5EF4-FFF2-40B4-BE49-F238E27FC236}">
                <a16:creationId xmlns:a16="http://schemas.microsoft.com/office/drawing/2014/main" id="{467D7915-8991-E6D1-3B53-3FA1A212F8B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902827" y="1758252"/>
            <a:ext cx="3482711" cy="1626996"/>
          </a:xfrm>
          <a:prstGeom prst="rect">
            <a:avLst/>
          </a:prstGeom>
          <a:ln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C867B1-4084-12C5-08F2-75B7B9DA9654}"/>
                  </a:ext>
                </a:extLst>
              </p:cNvPr>
              <p:cNvSpPr txBox="1"/>
              <p:nvPr/>
            </p:nvSpPr>
            <p:spPr>
              <a:xfrm>
                <a:off x="636775" y="4222639"/>
                <a:ext cx="2699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2"/>
                    </a:solidFill>
                    <a:latin typeface="Dosis" pitchFamily="2" charset="0"/>
                  </a:rPr>
                  <a:t>Total Cell Area</a:t>
                </a:r>
                <a:r>
                  <a:rPr lang="zh-TW" altLang="en-US" dirty="0">
                    <a:solidFill>
                      <a:schemeClr val="bg2"/>
                    </a:solidFill>
                    <a:latin typeface="Dosis" pitchFamily="2" charset="0"/>
                  </a:rPr>
                  <a:t>：</a:t>
                </a:r>
                <a:r>
                  <a:rPr lang="en-US" altLang="zh-TW" dirty="0">
                    <a:solidFill>
                      <a:schemeClr val="bg2"/>
                    </a:solidFill>
                    <a:latin typeface="Dosis" pitchFamily="2" charset="0"/>
                  </a:rPr>
                  <a:t>19303.099460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u</m:t>
                    </m:r>
                    <m:sSup>
                      <m:s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dirty="0">
                  <a:latin typeface="Dosis" pitchFamily="2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C867B1-4084-12C5-08F2-75B7B9DA9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5" y="4222639"/>
                <a:ext cx="2699072" cy="307777"/>
              </a:xfrm>
              <a:prstGeom prst="rect">
                <a:avLst/>
              </a:prstGeom>
              <a:blipFill>
                <a:blip r:embed="rId4"/>
                <a:stretch>
                  <a:fillRect l="-677" t="-6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07B5AC0-6C61-AE6C-A148-AE28060DDE3D}"/>
                  </a:ext>
                </a:extLst>
              </p:cNvPr>
              <p:cNvSpPr txBox="1"/>
              <p:nvPr/>
            </p:nvSpPr>
            <p:spPr>
              <a:xfrm>
                <a:off x="3953617" y="3477149"/>
                <a:ext cx="26041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2"/>
                    </a:solidFill>
                    <a:latin typeface="Dosis" pitchFamily="2" charset="0"/>
                  </a:rPr>
                  <a:t>Total Dynamic Power</a:t>
                </a:r>
                <a:r>
                  <a:rPr lang="zh-TW" altLang="en-US" dirty="0">
                    <a:solidFill>
                      <a:schemeClr val="bg2"/>
                    </a:solidFill>
                    <a:latin typeface="Dosis" pitchFamily="2" charset="0"/>
                  </a:rPr>
                  <a:t>：</a:t>
                </a:r>
                <a:r>
                  <a:rPr lang="en-US" altLang="zh-TW" dirty="0">
                    <a:solidFill>
                      <a:schemeClr val="bg2"/>
                    </a:solidFill>
                    <a:latin typeface="Dosis" pitchFamily="2" charset="0"/>
                  </a:rPr>
                  <a:t>5.8598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endParaRPr lang="en-US" altLang="zh-TW" b="0" dirty="0">
                  <a:solidFill>
                    <a:schemeClr val="bg2"/>
                  </a:solidFill>
                  <a:latin typeface="Dosis" pitchFamily="2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07B5AC0-6C61-AE6C-A148-AE28060DD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17" y="3477149"/>
                <a:ext cx="2604174" cy="307777"/>
              </a:xfrm>
              <a:prstGeom prst="rect">
                <a:avLst/>
              </a:prstGeom>
              <a:blipFill>
                <a:blip r:embed="rId5"/>
                <a:stretch>
                  <a:fillRect l="-703" t="-3922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091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A64DA1-91A6-1F7E-3824-8BC346F0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Booth’s Multiplier – Disadvantages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98A4EE9-2BE2-7DAE-6F83-AF88A93E4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19" y="1392987"/>
            <a:ext cx="6611487" cy="3610800"/>
          </a:xfrm>
        </p:spPr>
        <p:txBody>
          <a:bodyPr/>
          <a:lstStyle/>
          <a:p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需要有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internal </a:t>
            </a:r>
            <a:r>
              <a:rPr lang="en-US" altLang="zh-TW" sz="1800" kern="100" dirty="0" err="1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clk</a:t>
            </a:r>
            <a:endParaRPr lang="zh-TW" altLang="zh-TW" sz="18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需要有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initial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訊號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在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CPU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內需要有判斷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A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和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B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是否穩定的訊號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)</a:t>
            </a:r>
          </a:p>
          <a:p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總共需要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34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個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cycle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才能算完一組乘法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(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要先花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1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個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cycle reset counter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，再花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32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個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cycle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運算，最後還需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1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個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cycle</a:t>
            </a:r>
            <a:r>
              <a:rPr lang="zh-TW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穩定輸出結果</a:t>
            </a:r>
            <a:r>
              <a:rPr lang="en-US" altLang="zh-TW" sz="18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)</a:t>
            </a:r>
            <a:endParaRPr lang="zh-TW" altLang="zh-TW" sz="18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8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8D7797-C555-07D4-3B70-E57FAE13C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1878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6D4EFB-74B6-7E7C-604A-77A97EBB1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Synopsys Multiplier - Speed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3BAE14-A820-707A-9090-CE75B8B90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A250FA9-6361-CE5D-099C-D55647FFD46B}"/>
              </a:ext>
            </a:extLst>
          </p:cNvPr>
          <p:cNvSpPr txBox="1"/>
          <p:nvPr/>
        </p:nvSpPr>
        <p:spPr>
          <a:xfrm>
            <a:off x="364969" y="1448130"/>
            <a:ext cx="786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5.4 ns</a:t>
            </a:r>
            <a:endParaRPr lang="zh-TW" altLang="en-US" sz="1200" dirty="0">
              <a:solidFill>
                <a:schemeClr val="bg2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AE97570-B4E9-E53C-2054-389AB15A6599}"/>
              </a:ext>
            </a:extLst>
          </p:cNvPr>
          <p:cNvSpPr txBox="1"/>
          <p:nvPr/>
        </p:nvSpPr>
        <p:spPr>
          <a:xfrm>
            <a:off x="3764741" y="1341189"/>
            <a:ext cx="139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2"/>
                </a:solidFill>
              </a:rPr>
              <a:t>5.2 ns (has error)</a:t>
            </a:r>
            <a:endParaRPr lang="zh-TW" altLang="en-US" sz="1200" dirty="0">
              <a:solidFill>
                <a:schemeClr val="bg2"/>
              </a:solidFill>
            </a:endParaRPr>
          </a:p>
        </p:txBody>
      </p:sp>
      <p:pic>
        <p:nvPicPr>
          <p:cNvPr id="10" name="image10.png">
            <a:extLst>
              <a:ext uri="{FF2B5EF4-FFF2-40B4-BE49-F238E27FC236}">
                <a16:creationId xmlns:a16="http://schemas.microsoft.com/office/drawing/2014/main" id="{6AAF9738-E9A0-B689-AFBD-80D80645573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3740" y="1761702"/>
            <a:ext cx="3340015" cy="1247775"/>
          </a:xfrm>
          <a:prstGeom prst="rect">
            <a:avLst/>
          </a:prstGeom>
          <a:ln/>
        </p:spPr>
      </p:pic>
      <p:pic>
        <p:nvPicPr>
          <p:cNvPr id="11" name="image4.png">
            <a:extLst>
              <a:ext uri="{FF2B5EF4-FFF2-40B4-BE49-F238E27FC236}">
                <a16:creationId xmlns:a16="http://schemas.microsoft.com/office/drawing/2014/main" id="{43BE808D-75C9-3043-B797-902AB950AF3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3740" y="3298402"/>
            <a:ext cx="3426057" cy="532593"/>
          </a:xfrm>
          <a:prstGeom prst="rect">
            <a:avLst/>
          </a:prstGeom>
          <a:ln/>
        </p:spPr>
      </p:pic>
      <p:pic>
        <p:nvPicPr>
          <p:cNvPr id="12" name="image26.png" descr="一張含有 桌 的圖片&#10;&#10;自動產生的描述">
            <a:extLst>
              <a:ext uri="{FF2B5EF4-FFF2-40B4-BE49-F238E27FC236}">
                <a16:creationId xmlns:a16="http://schemas.microsoft.com/office/drawing/2014/main" id="{116D9F7A-6B42-8B5A-A206-4C6BBD9A434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689798" y="1693572"/>
            <a:ext cx="3618964" cy="1298634"/>
          </a:xfrm>
          <a:prstGeom prst="rect">
            <a:avLst/>
          </a:prstGeom>
          <a:ln/>
        </p:spPr>
      </p:pic>
      <p:pic>
        <p:nvPicPr>
          <p:cNvPr id="13" name="image1.png">
            <a:extLst>
              <a:ext uri="{FF2B5EF4-FFF2-40B4-BE49-F238E27FC236}">
                <a16:creationId xmlns:a16="http://schemas.microsoft.com/office/drawing/2014/main" id="{FFA8F4FB-B572-754B-A915-874BE17E62E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830182" y="3218220"/>
            <a:ext cx="3338195" cy="612775"/>
          </a:xfrm>
          <a:prstGeom prst="rect">
            <a:avLst/>
          </a:prstGeom>
          <a:ln/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FA2BB79-AFA0-2E98-5BF1-CDD8D908346A}"/>
              </a:ext>
            </a:extLst>
          </p:cNvPr>
          <p:cNvCxnSpPr>
            <a:cxnSpLocks/>
          </p:cNvCxnSpPr>
          <p:nvPr/>
        </p:nvCxnSpPr>
        <p:spPr>
          <a:xfrm>
            <a:off x="354669" y="1479689"/>
            <a:ext cx="0" cy="21388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B999B12-69CA-C6E9-FD91-37AC706CE948}"/>
              </a:ext>
            </a:extLst>
          </p:cNvPr>
          <p:cNvCxnSpPr>
            <a:cxnSpLocks/>
          </p:cNvCxnSpPr>
          <p:nvPr/>
        </p:nvCxnSpPr>
        <p:spPr>
          <a:xfrm>
            <a:off x="3764741" y="1372746"/>
            <a:ext cx="0" cy="21388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998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884133-967B-9FB3-F3CC-4A273DA4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Synopsys Multiplier – Area &amp; Power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9A694D6-AF68-ACF3-7122-89D492EFB3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F295C6F-02CD-5607-97DA-5F07B27CC9A4}"/>
                  </a:ext>
                </a:extLst>
              </p:cNvPr>
              <p:cNvSpPr txBox="1"/>
              <p:nvPr/>
            </p:nvSpPr>
            <p:spPr>
              <a:xfrm>
                <a:off x="467840" y="3907185"/>
                <a:ext cx="30773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2"/>
                    </a:solidFill>
                  </a:rPr>
                  <a:t>Total Cell Area</a:t>
                </a:r>
                <a:r>
                  <a:rPr lang="zh-TW" altLang="en-US" dirty="0">
                    <a:solidFill>
                      <a:schemeClr val="bg2"/>
                    </a:solidFill>
                  </a:rPr>
                  <a:t>：</a:t>
                </a:r>
                <a:r>
                  <a:rPr lang="en-US" altLang="zh-TW" dirty="0">
                    <a:solidFill>
                      <a:schemeClr val="bg2"/>
                    </a:solidFill>
                  </a:rPr>
                  <a:t>57560.026422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u</m:t>
                    </m:r>
                    <m:sSup>
                      <m:sSupPr>
                        <m:ctrlP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TW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F295C6F-02CD-5607-97DA-5F07B27CC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40" y="3907185"/>
                <a:ext cx="3077381" cy="307777"/>
              </a:xfrm>
              <a:prstGeom prst="rect">
                <a:avLst/>
              </a:prstGeom>
              <a:blipFill>
                <a:blip r:embed="rId2"/>
                <a:stretch>
                  <a:fillRect l="-594" t="-6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D3EC81-DD51-F85C-A2A0-505279250132}"/>
                  </a:ext>
                </a:extLst>
              </p:cNvPr>
              <p:cNvSpPr txBox="1"/>
              <p:nvPr/>
            </p:nvSpPr>
            <p:spPr>
              <a:xfrm>
                <a:off x="4445912" y="3348405"/>
                <a:ext cx="30283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bg2"/>
                    </a:solidFill>
                  </a:rPr>
                  <a:t>Total Dynamic Power</a:t>
                </a:r>
                <a:r>
                  <a:rPr lang="zh-TW" altLang="en-US" dirty="0">
                    <a:solidFill>
                      <a:schemeClr val="bg2"/>
                    </a:solidFill>
                  </a:rPr>
                  <a:t>：</a:t>
                </a:r>
                <a:r>
                  <a:rPr lang="en-US" altLang="zh-TW" dirty="0">
                    <a:solidFill>
                      <a:schemeClr val="bg2"/>
                    </a:solidFill>
                  </a:rPr>
                  <a:t>10.7982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TW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7D3EC81-DD51-F85C-A2A0-505279250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912" y="3348405"/>
                <a:ext cx="3028393" cy="307777"/>
              </a:xfrm>
              <a:prstGeom prst="rect">
                <a:avLst/>
              </a:prstGeom>
              <a:blipFill>
                <a:blip r:embed="rId3"/>
                <a:stretch>
                  <a:fillRect l="-604" t="-3922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12.png" descr="一張含有 桌 的圖片&#10;&#10;自動產生的描述">
            <a:extLst>
              <a:ext uri="{FF2B5EF4-FFF2-40B4-BE49-F238E27FC236}">
                <a16:creationId xmlns:a16="http://schemas.microsoft.com/office/drawing/2014/main" id="{8960D5D2-74F1-9C51-B022-633CE1B8B35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04121" y="1262191"/>
            <a:ext cx="3004820" cy="2491105"/>
          </a:xfrm>
          <a:prstGeom prst="rect">
            <a:avLst/>
          </a:prstGeom>
          <a:ln/>
        </p:spPr>
      </p:pic>
      <p:pic>
        <p:nvPicPr>
          <p:cNvPr id="9" name="image21.png" descr="一張含有 桌 的圖片&#10;&#10;自動產生的描述">
            <a:extLst>
              <a:ext uri="{FF2B5EF4-FFF2-40B4-BE49-F238E27FC236}">
                <a16:creationId xmlns:a16="http://schemas.microsoft.com/office/drawing/2014/main" id="{A0AB766F-F7B8-93DD-4081-3FC75E022FC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659860" y="1720660"/>
            <a:ext cx="3814445" cy="15741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31263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0CA11F-118C-4BEC-A753-44484EB05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Comparation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36B0DA3-8234-37DF-2CAA-D8ED8B4808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D61C7F72-6327-74B8-9D84-A475766BFD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2444074"/>
                  </p:ext>
                </p:extLst>
              </p:nvPr>
            </p:nvGraphicFramePr>
            <p:xfrm>
              <a:off x="747925" y="1801906"/>
              <a:ext cx="6140400" cy="2122760"/>
            </p:xfrm>
            <a:graphic>
              <a:graphicData uri="http://schemas.openxmlformats.org/drawingml/2006/table">
                <a:tbl>
                  <a:tblPr>
                    <a:tableStyleId>{0FA78245-F04A-4819-98CB-A0784EEE9882}</a:tableStyleId>
                  </a:tblPr>
                  <a:tblGrid>
                    <a:gridCol w="1535100">
                      <a:extLst>
                        <a:ext uri="{9D8B030D-6E8A-4147-A177-3AD203B41FA5}">
                          <a16:colId xmlns:a16="http://schemas.microsoft.com/office/drawing/2014/main" val="3596065812"/>
                        </a:ext>
                      </a:extLst>
                    </a:gridCol>
                    <a:gridCol w="1535100">
                      <a:extLst>
                        <a:ext uri="{9D8B030D-6E8A-4147-A177-3AD203B41FA5}">
                          <a16:colId xmlns:a16="http://schemas.microsoft.com/office/drawing/2014/main" val="2338579612"/>
                        </a:ext>
                      </a:extLst>
                    </a:gridCol>
                    <a:gridCol w="1535100">
                      <a:extLst>
                        <a:ext uri="{9D8B030D-6E8A-4147-A177-3AD203B41FA5}">
                          <a16:colId xmlns:a16="http://schemas.microsoft.com/office/drawing/2014/main" val="702192526"/>
                        </a:ext>
                      </a:extLst>
                    </a:gridCol>
                    <a:gridCol w="1535100">
                      <a:extLst>
                        <a:ext uri="{9D8B030D-6E8A-4147-A177-3AD203B41FA5}">
                          <a16:colId xmlns:a16="http://schemas.microsoft.com/office/drawing/2014/main" val="2526842961"/>
                        </a:ext>
                      </a:extLst>
                    </a:gridCol>
                  </a:tblGrid>
                  <a:tr h="3678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 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min period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area(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TW" sz="12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sSup>
                                <m:sSupPr>
                                  <m:ctrlPr>
                                    <a:rPr lang="en-US" altLang="zh-TW" sz="12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2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TW" sz="12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)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power(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kern="100" smtClean="0">
                                  <a:solidFill>
                                    <a:schemeClr val="bg2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𝑚𝑊</m:t>
                              </m:r>
                            </m:oMath>
                          </a14:m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)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764072255"/>
                      </a:ext>
                    </a:extLst>
                  </a:tr>
                  <a:tr h="58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hierarchy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7.4 ns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(1ns hold time)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105333.783232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11.3208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3037224667"/>
                      </a:ext>
                    </a:extLst>
                  </a:tr>
                  <a:tr h="58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booth’s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3.2 ns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(need 34 cycle)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19303.099460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5.8598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1200227122"/>
                      </a:ext>
                    </a:extLst>
                  </a:tr>
                  <a:tr h="58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synopsys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5.4 ns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(1ns hold time)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57560.026422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10.7982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10976018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D61C7F72-6327-74B8-9D84-A475766BFD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2444074"/>
                  </p:ext>
                </p:extLst>
              </p:nvPr>
            </p:nvGraphicFramePr>
            <p:xfrm>
              <a:off x="747925" y="1801906"/>
              <a:ext cx="6140400" cy="2122760"/>
            </p:xfrm>
            <a:graphic>
              <a:graphicData uri="http://schemas.openxmlformats.org/drawingml/2006/table">
                <a:tbl>
                  <a:tblPr>
                    <a:tableStyleId>{0FA78245-F04A-4819-98CB-A0784EEE9882}</a:tableStyleId>
                  </a:tblPr>
                  <a:tblGrid>
                    <a:gridCol w="1535100">
                      <a:extLst>
                        <a:ext uri="{9D8B030D-6E8A-4147-A177-3AD203B41FA5}">
                          <a16:colId xmlns:a16="http://schemas.microsoft.com/office/drawing/2014/main" val="3596065812"/>
                        </a:ext>
                      </a:extLst>
                    </a:gridCol>
                    <a:gridCol w="1535100">
                      <a:extLst>
                        <a:ext uri="{9D8B030D-6E8A-4147-A177-3AD203B41FA5}">
                          <a16:colId xmlns:a16="http://schemas.microsoft.com/office/drawing/2014/main" val="2338579612"/>
                        </a:ext>
                      </a:extLst>
                    </a:gridCol>
                    <a:gridCol w="1535100">
                      <a:extLst>
                        <a:ext uri="{9D8B030D-6E8A-4147-A177-3AD203B41FA5}">
                          <a16:colId xmlns:a16="http://schemas.microsoft.com/office/drawing/2014/main" val="702192526"/>
                        </a:ext>
                      </a:extLst>
                    </a:gridCol>
                    <a:gridCol w="1535100">
                      <a:extLst>
                        <a:ext uri="{9D8B030D-6E8A-4147-A177-3AD203B41FA5}">
                          <a16:colId xmlns:a16="http://schemas.microsoft.com/office/drawing/2014/main" val="2526842961"/>
                        </a:ext>
                      </a:extLst>
                    </a:gridCol>
                  </a:tblGrid>
                  <a:tr h="3678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 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min period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500" marR="63500" marT="63500" marB="63500">
                        <a:blipFill>
                          <a:blip r:embed="rId2"/>
                          <a:stretch>
                            <a:fillRect l="-200397" t="-1667" r="-100794" b="-48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3500" marR="63500" marT="63500" marB="63500">
                        <a:blipFill>
                          <a:blip r:embed="rId2"/>
                          <a:stretch>
                            <a:fillRect l="-300397" t="-1667" r="-794" b="-4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4072255"/>
                      </a:ext>
                    </a:extLst>
                  </a:tr>
                  <a:tr h="58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hierarchy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7.4 ns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(1ns hold time)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105333.783232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11.3208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3037224667"/>
                      </a:ext>
                    </a:extLst>
                  </a:tr>
                  <a:tr h="58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booth’s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3.2 ns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(need 34 cycle)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19303.099460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5.8598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1200227122"/>
                      </a:ext>
                    </a:extLst>
                  </a:tr>
                  <a:tr h="584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synopsys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5.4 ns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</a:endParaRPr>
                        </a:p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(1ns hold time)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bg2"/>
                              </a:solidFill>
                              <a:effectLst/>
                            </a:rPr>
                            <a:t>57560.026422</a:t>
                          </a:r>
                          <a:endParaRPr lang="zh-TW" sz="1200" kern="10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bg2"/>
                              </a:solidFill>
                              <a:effectLst/>
                            </a:rPr>
                            <a:t>10.7982</a:t>
                          </a:r>
                          <a:endParaRPr lang="zh-TW" sz="1200" kern="100" dirty="0">
                            <a:solidFill>
                              <a:schemeClr val="bg2"/>
                            </a:solidFill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63500" marB="63500"/>
                    </a:tc>
                    <a:extLst>
                      <a:ext uri="{0D108BD9-81ED-4DB2-BD59-A6C34878D82A}">
                        <a16:rowId xmlns:a16="http://schemas.microsoft.com/office/drawing/2014/main" val="10976018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0B60AD13-C2F6-8AAA-90AF-AEB313A19A55}"/>
              </a:ext>
            </a:extLst>
          </p:cNvPr>
          <p:cNvSpPr txBox="1"/>
          <p:nvPr/>
        </p:nvSpPr>
        <p:spPr>
          <a:xfrm>
            <a:off x="639319" y="1257499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1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但</a:t>
            </a:r>
            <a:r>
              <a:rPr lang="en-US" altLang="zh-TW" sz="1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hierarchy</a:t>
            </a:r>
            <a:r>
              <a:rPr lang="zh-TW" altLang="zh-TW" sz="1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可以利用</a:t>
            </a:r>
            <a:r>
              <a:rPr lang="en-US" altLang="zh-TW" sz="1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</a:rPr>
              <a:t>pipelined</a:t>
            </a:r>
            <a:r>
              <a:rPr lang="zh-TW" altLang="zh-TW" sz="1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rPr>
              <a:t>來處理連續的乘法</a:t>
            </a:r>
            <a:endParaRPr lang="zh-TW" altLang="en-US" dirty="0">
              <a:solidFill>
                <a:schemeClr val="bg2"/>
              </a:solidFill>
            </a:endParaRPr>
          </a:p>
        </p:txBody>
      </p:sp>
      <p:sp>
        <p:nvSpPr>
          <p:cNvPr id="6" name="Google Shape;1071;p48">
            <a:extLst>
              <a:ext uri="{FF2B5EF4-FFF2-40B4-BE49-F238E27FC236}">
                <a16:creationId xmlns:a16="http://schemas.microsoft.com/office/drawing/2014/main" id="{7C0C6D8D-7C0D-EEBA-7EA6-BBCAEF8A18B0}"/>
              </a:ext>
            </a:extLst>
          </p:cNvPr>
          <p:cNvSpPr/>
          <p:nvPr/>
        </p:nvSpPr>
        <p:spPr>
          <a:xfrm>
            <a:off x="829811" y="2246883"/>
            <a:ext cx="271660" cy="272053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71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9290C1-98BC-DD18-40D4-AEA63E121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443" y="1661762"/>
            <a:ext cx="7419092" cy="1159800"/>
          </a:xfrm>
        </p:spPr>
        <p:txBody>
          <a:bodyPr/>
          <a:lstStyle/>
          <a:p>
            <a:r>
              <a:rPr lang="en-US" altLang="zh-TW" dirty="0"/>
              <a:t>Test Program Correctness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3EBB1D2-CAD8-465A-8122-C4DA8E699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748" y="2864177"/>
            <a:ext cx="8224737" cy="784800"/>
          </a:xfrm>
        </p:spPr>
        <p:txBody>
          <a:bodyPr/>
          <a:lstStyle/>
          <a:p>
            <a:r>
              <a:rPr lang="en-US" altLang="zh-TW" sz="1800" dirty="0"/>
              <a:t>Instruction Correctness, Fibonacci Sequence, Merge Sort,  Multiplication, Floating Point 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113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53AF85-A09E-96C1-51CD-CCA9B3EF9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03" y="205707"/>
            <a:ext cx="6140400" cy="857400"/>
          </a:xfrm>
        </p:spPr>
        <p:txBody>
          <a:bodyPr/>
          <a:lstStyle/>
          <a:p>
            <a:r>
              <a:rPr lang="en-US" altLang="zh-TW" dirty="0"/>
              <a:t>I-Type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addi</a:t>
            </a:r>
            <a:r>
              <a:rPr lang="en-US" altLang="zh-TW" dirty="0"/>
              <a:t> </a:t>
            </a:r>
            <a:r>
              <a:rPr lang="en-US" altLang="zh-TW" dirty="0" err="1"/>
              <a:t>rd</a:t>
            </a:r>
            <a:r>
              <a:rPr lang="en-US" altLang="zh-TW" dirty="0"/>
              <a:t>,  rs1,  </a:t>
            </a:r>
            <a:r>
              <a:rPr lang="en-US" altLang="zh-TW" dirty="0" err="1"/>
              <a:t>imm</a:t>
            </a:r>
            <a:r>
              <a:rPr lang="en-US" altLang="zh-TW" dirty="0"/>
              <a:t>)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AACABB-5127-788E-9C84-0B33DD0C16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28EFCC-5702-28CD-5F65-AF05CA19A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9" t="11620" r="23257" b="60781"/>
          <a:stretch/>
        </p:blipFill>
        <p:spPr>
          <a:xfrm>
            <a:off x="212502" y="1996228"/>
            <a:ext cx="7068547" cy="1513266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8FB5FB9-C595-C855-9487-24D5146722CD}"/>
              </a:ext>
            </a:extLst>
          </p:cNvPr>
          <p:cNvCxnSpPr>
            <a:cxnSpLocks/>
          </p:cNvCxnSpPr>
          <p:nvPr/>
        </p:nvCxnSpPr>
        <p:spPr>
          <a:xfrm>
            <a:off x="1580471" y="2113323"/>
            <a:ext cx="0" cy="13573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61A9D55-00B0-A67F-02D3-D06F32CFA921}"/>
              </a:ext>
            </a:extLst>
          </p:cNvPr>
          <p:cNvSpPr/>
          <p:nvPr/>
        </p:nvSpPr>
        <p:spPr>
          <a:xfrm>
            <a:off x="1619364" y="2325258"/>
            <a:ext cx="566737" cy="1238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4E165E6-F1A5-11DB-35B1-DFB9883D28E8}"/>
              </a:ext>
            </a:extLst>
          </p:cNvPr>
          <p:cNvCxnSpPr>
            <a:cxnSpLocks/>
          </p:cNvCxnSpPr>
          <p:nvPr/>
        </p:nvCxnSpPr>
        <p:spPr>
          <a:xfrm>
            <a:off x="2215471" y="2113323"/>
            <a:ext cx="0" cy="13573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EE945B55-A76A-9254-0D62-C7AD02EBB892}"/>
              </a:ext>
            </a:extLst>
          </p:cNvPr>
          <p:cNvCxnSpPr>
            <a:cxnSpLocks/>
          </p:cNvCxnSpPr>
          <p:nvPr/>
        </p:nvCxnSpPr>
        <p:spPr>
          <a:xfrm>
            <a:off x="2869521" y="2113323"/>
            <a:ext cx="0" cy="13573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CFA4033-19A7-9AF8-BABD-1AD692F16A09}"/>
              </a:ext>
            </a:extLst>
          </p:cNvPr>
          <p:cNvCxnSpPr>
            <a:cxnSpLocks/>
          </p:cNvCxnSpPr>
          <p:nvPr/>
        </p:nvCxnSpPr>
        <p:spPr>
          <a:xfrm>
            <a:off x="3501346" y="2113323"/>
            <a:ext cx="0" cy="13573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F4E796B-18D7-0C49-0B06-559DFA551CA3}"/>
              </a:ext>
            </a:extLst>
          </p:cNvPr>
          <p:cNvCxnSpPr>
            <a:cxnSpLocks/>
          </p:cNvCxnSpPr>
          <p:nvPr/>
        </p:nvCxnSpPr>
        <p:spPr>
          <a:xfrm>
            <a:off x="4149046" y="2113323"/>
            <a:ext cx="0" cy="13573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B62CEF-0EAC-58BD-CDAE-AFEB3F44E51C}"/>
              </a:ext>
            </a:extLst>
          </p:cNvPr>
          <p:cNvCxnSpPr>
            <a:cxnSpLocks/>
          </p:cNvCxnSpPr>
          <p:nvPr/>
        </p:nvCxnSpPr>
        <p:spPr>
          <a:xfrm>
            <a:off x="4784046" y="2113323"/>
            <a:ext cx="0" cy="135731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EAE52DA-1BC7-5513-BF03-C80AB9643385}"/>
              </a:ext>
            </a:extLst>
          </p:cNvPr>
          <p:cNvSpPr/>
          <p:nvPr/>
        </p:nvSpPr>
        <p:spPr>
          <a:xfrm>
            <a:off x="1932102" y="4318790"/>
            <a:ext cx="566737" cy="1238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EEBDC75-2E97-D9F2-13EB-9FECDE7F584E}"/>
              </a:ext>
            </a:extLst>
          </p:cNvPr>
          <p:cNvSpPr/>
          <p:nvPr/>
        </p:nvSpPr>
        <p:spPr>
          <a:xfrm>
            <a:off x="2262303" y="2449083"/>
            <a:ext cx="566737" cy="20601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82AF00-0024-C287-A15C-1CDF2F0A62F4}"/>
              </a:ext>
            </a:extLst>
          </p:cNvPr>
          <p:cNvSpPr/>
          <p:nvPr/>
        </p:nvSpPr>
        <p:spPr>
          <a:xfrm>
            <a:off x="2900478" y="2655094"/>
            <a:ext cx="566737" cy="30003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004C42-C15B-86DA-8473-30C6B0387A23}"/>
              </a:ext>
            </a:extLst>
          </p:cNvPr>
          <p:cNvSpPr/>
          <p:nvPr/>
        </p:nvSpPr>
        <p:spPr>
          <a:xfrm>
            <a:off x="3548178" y="2955131"/>
            <a:ext cx="566737" cy="8175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EDE051-EDF3-3392-025E-8D3BCFA93E13}"/>
              </a:ext>
            </a:extLst>
          </p:cNvPr>
          <p:cNvSpPr/>
          <p:nvPr/>
        </p:nvSpPr>
        <p:spPr>
          <a:xfrm>
            <a:off x="4183110" y="3070225"/>
            <a:ext cx="566737" cy="8493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119932-2AEB-D12B-C44A-96EFACC01194}"/>
              </a:ext>
            </a:extLst>
          </p:cNvPr>
          <p:cNvSpPr/>
          <p:nvPr/>
        </p:nvSpPr>
        <p:spPr>
          <a:xfrm>
            <a:off x="6714312" y="3260725"/>
            <a:ext cx="566737" cy="8493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058E27-66D7-6E2E-CDD8-6CA91EFF43D5}"/>
              </a:ext>
            </a:extLst>
          </p:cNvPr>
          <p:cNvSpPr txBox="1"/>
          <p:nvPr/>
        </p:nvSpPr>
        <p:spPr>
          <a:xfrm>
            <a:off x="6031232" y="3606364"/>
            <a:ext cx="212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I-Type Dataflow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C3C195F-73C4-B58C-1BA2-314DB7D475C9}"/>
              </a:ext>
            </a:extLst>
          </p:cNvPr>
          <p:cNvCxnSpPr>
            <a:cxnSpLocks/>
          </p:cNvCxnSpPr>
          <p:nvPr/>
        </p:nvCxnSpPr>
        <p:spPr>
          <a:xfrm flipV="1">
            <a:off x="5976919" y="3606363"/>
            <a:ext cx="0" cy="3077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78EE5FF-3297-E63B-2645-54277CE3C54F}"/>
              </a:ext>
            </a:extLst>
          </p:cNvPr>
          <p:cNvSpPr txBox="1"/>
          <p:nvPr/>
        </p:nvSpPr>
        <p:spPr>
          <a:xfrm>
            <a:off x="190864" y="1620479"/>
            <a:ext cx="263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2"/>
                </a:solidFill>
                <a:latin typeface="Dosis" pitchFamily="2" charset="0"/>
              </a:rPr>
              <a:t>addi</a:t>
            </a:r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 x7, x5, 9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FCDC10-1407-C297-3DD9-B83936097545}"/>
              </a:ext>
            </a:extLst>
          </p:cNvPr>
          <p:cNvSpPr txBox="1"/>
          <p:nvPr/>
        </p:nvSpPr>
        <p:spPr>
          <a:xfrm>
            <a:off x="1736839" y="3250151"/>
            <a:ext cx="390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IF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2FB8BE6-8F0A-8C15-A2C6-70A885FC8A47}"/>
              </a:ext>
            </a:extLst>
          </p:cNvPr>
          <p:cNvSpPr txBox="1"/>
          <p:nvPr/>
        </p:nvSpPr>
        <p:spPr>
          <a:xfrm>
            <a:off x="2374880" y="3245274"/>
            <a:ext cx="462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23FDD4E-CBEC-0F7E-3415-FE011B1B5E9B}"/>
              </a:ext>
            </a:extLst>
          </p:cNvPr>
          <p:cNvSpPr txBox="1"/>
          <p:nvPr/>
        </p:nvSpPr>
        <p:spPr>
          <a:xfrm>
            <a:off x="2990499" y="3237534"/>
            <a:ext cx="6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EX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581EFB4-4D1F-1B3A-13D0-4D7CD31D9C2D}"/>
              </a:ext>
            </a:extLst>
          </p:cNvPr>
          <p:cNvSpPr txBox="1"/>
          <p:nvPr/>
        </p:nvSpPr>
        <p:spPr>
          <a:xfrm>
            <a:off x="3153864" y="3433358"/>
            <a:ext cx="6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EX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52EF6D7-E5D7-6A82-4448-322A2043D64E}"/>
              </a:ext>
            </a:extLst>
          </p:cNvPr>
          <p:cNvSpPr txBox="1"/>
          <p:nvPr/>
        </p:nvSpPr>
        <p:spPr>
          <a:xfrm>
            <a:off x="3545092" y="3245273"/>
            <a:ext cx="752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MEM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469210B-BE31-1986-6D9E-96B530B73FA9}"/>
              </a:ext>
            </a:extLst>
          </p:cNvPr>
          <p:cNvSpPr txBox="1"/>
          <p:nvPr/>
        </p:nvSpPr>
        <p:spPr>
          <a:xfrm>
            <a:off x="4255181" y="3245273"/>
            <a:ext cx="6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WB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A0B99D7-95B1-15B5-3E19-1DC069B6377E}"/>
              </a:ext>
            </a:extLst>
          </p:cNvPr>
          <p:cNvSpPr txBox="1"/>
          <p:nvPr/>
        </p:nvSpPr>
        <p:spPr>
          <a:xfrm>
            <a:off x="3467215" y="2601878"/>
            <a:ext cx="238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rd</a:t>
            </a:r>
            <a:r>
              <a:rPr lang="en-US" altLang="zh-TW" dirty="0">
                <a:solidFill>
                  <a:schemeClr val="bg1"/>
                </a:solidFill>
              </a:rPr>
              <a:t> = rs1 +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rs2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03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3AAF13-A969-0A2D-C347-47F52076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Instruction Correctness &amp; Merge Sort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DF2B5D-00F6-592E-ED45-00BB3AFC4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5" name="image21.png">
            <a:extLst>
              <a:ext uri="{FF2B5EF4-FFF2-40B4-BE49-F238E27FC236}">
                <a16:creationId xmlns:a16="http://schemas.microsoft.com/office/drawing/2014/main" id="{2F2C42BA-99E8-95C8-A8CB-90E66EF025E0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76675" y="1251682"/>
            <a:ext cx="1565080" cy="3538147"/>
          </a:xfrm>
          <a:prstGeom prst="rect">
            <a:avLst/>
          </a:prstGeom>
          <a:ln/>
        </p:spPr>
      </p:pic>
      <p:pic>
        <p:nvPicPr>
          <p:cNvPr id="7" name="image10.png">
            <a:extLst>
              <a:ext uri="{FF2B5EF4-FFF2-40B4-BE49-F238E27FC236}">
                <a16:creationId xmlns:a16="http://schemas.microsoft.com/office/drawing/2014/main" id="{CD105A66-CF4E-8058-8A6B-8B3E87C6BFC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322"/>
          <a:stretch/>
        </p:blipFill>
        <p:spPr>
          <a:xfrm>
            <a:off x="2741620" y="1742943"/>
            <a:ext cx="1250225" cy="2979794"/>
          </a:xfrm>
          <a:prstGeom prst="rect">
            <a:avLst/>
          </a:prstGeom>
          <a:ln/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AD8CD57-AAC1-01FB-C2B2-A7AC4E16E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206" y="3389034"/>
            <a:ext cx="2019782" cy="11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22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B61DEF-1407-1BB7-EC2F-B1CB39D26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Fibonacci Sequence  &amp;</a:t>
            </a:r>
            <a:r>
              <a:rPr lang="zh-TW" altLang="en-US" dirty="0"/>
              <a:t> </a:t>
            </a:r>
            <a:r>
              <a:rPr lang="en-US" altLang="zh-TW" dirty="0"/>
              <a:t>Multiplication &amp; Floating Point 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7DE3B7-86A1-2EAA-2762-A66247626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4" name="image4.png">
            <a:extLst>
              <a:ext uri="{FF2B5EF4-FFF2-40B4-BE49-F238E27FC236}">
                <a16:creationId xmlns:a16="http://schemas.microsoft.com/office/drawing/2014/main" id="{2BDD6075-F19A-95B3-D1F9-3642599532C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69639" y="1387586"/>
            <a:ext cx="2212758" cy="3015431"/>
          </a:xfrm>
          <a:prstGeom prst="rect">
            <a:avLst/>
          </a:prstGeom>
          <a:ln/>
        </p:spPr>
      </p:pic>
      <p:sp>
        <p:nvSpPr>
          <p:cNvPr id="5" name="Google Shape;1071;p48">
            <a:extLst>
              <a:ext uri="{FF2B5EF4-FFF2-40B4-BE49-F238E27FC236}">
                <a16:creationId xmlns:a16="http://schemas.microsoft.com/office/drawing/2014/main" id="{F96CD130-F41B-3F6B-2685-4C82FDBC8D8F}"/>
              </a:ext>
            </a:extLst>
          </p:cNvPr>
          <p:cNvSpPr/>
          <p:nvPr/>
        </p:nvSpPr>
        <p:spPr>
          <a:xfrm>
            <a:off x="5475934" y="1328375"/>
            <a:ext cx="1171341" cy="117303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6" name="image7.png">
            <a:extLst>
              <a:ext uri="{FF2B5EF4-FFF2-40B4-BE49-F238E27FC236}">
                <a16:creationId xmlns:a16="http://schemas.microsoft.com/office/drawing/2014/main" id="{71BB49AB-E480-E66E-AA41-282C26746A87}"/>
              </a:ext>
            </a:extLst>
          </p:cNvPr>
          <p:cNvPicPr/>
          <p:nvPr/>
        </p:nvPicPr>
        <p:blipFill rotWithShape="1">
          <a:blip r:embed="rId3"/>
          <a:srcRect b="69747"/>
          <a:stretch/>
        </p:blipFill>
        <p:spPr>
          <a:xfrm>
            <a:off x="3192483" y="2220516"/>
            <a:ext cx="1630875" cy="2231998"/>
          </a:xfrm>
          <a:prstGeom prst="rect">
            <a:avLst/>
          </a:prstGeom>
          <a:ln/>
        </p:spPr>
      </p:pic>
      <p:pic>
        <p:nvPicPr>
          <p:cNvPr id="7" name="image12.png">
            <a:extLst>
              <a:ext uri="{FF2B5EF4-FFF2-40B4-BE49-F238E27FC236}">
                <a16:creationId xmlns:a16="http://schemas.microsoft.com/office/drawing/2014/main" id="{C2DB6F1E-11C2-EBFA-CE79-047DA0FB2BD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106996" y="2924257"/>
            <a:ext cx="1457325" cy="152825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83781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16AD6-8ACC-A68B-E55D-3A26271C5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2908" y="1991850"/>
            <a:ext cx="5301600" cy="1159800"/>
          </a:xfrm>
        </p:spPr>
        <p:txBody>
          <a:bodyPr/>
          <a:lstStyle/>
          <a:p>
            <a:r>
              <a:rPr lang="en-US" altLang="zh-TW" dirty="0"/>
              <a:t>Synthesis Result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3D4B80-B694-F52E-758A-40430030F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7139" y="3247841"/>
            <a:ext cx="5301600" cy="784800"/>
          </a:xfrm>
        </p:spPr>
        <p:txBody>
          <a:bodyPr/>
          <a:lstStyle/>
          <a:p>
            <a:r>
              <a:rPr lang="en-US" altLang="zh-TW" dirty="0"/>
              <a:t>Timing, Area, Power Report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036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E2912-18E4-893A-8835-8F97D0BCE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Report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2C4AEF2-6533-3699-1181-B90A76EBA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5" y="1194132"/>
            <a:ext cx="6140400" cy="3610800"/>
          </a:xfrm>
        </p:spPr>
        <p:txBody>
          <a:bodyPr/>
          <a:lstStyle/>
          <a:p>
            <a:r>
              <a:rPr lang="zh-TW" altLang="en-US" sz="1400" dirty="0"/>
              <a:t>由於</a:t>
            </a:r>
            <a:r>
              <a:rPr lang="en-US" altLang="zh-TW" sz="1400" dirty="0"/>
              <a:t>Cache</a:t>
            </a:r>
            <a:r>
              <a:rPr lang="zh-TW" altLang="en-US" sz="1400" dirty="0"/>
              <a:t>採用</a:t>
            </a:r>
            <a:r>
              <a:rPr lang="en-US" altLang="zh-TW" sz="1400" dirty="0"/>
              <a:t>internal 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 </a:t>
            </a:r>
            <a:r>
              <a:rPr lang="zh-TW" altLang="en-US" sz="1400" dirty="0"/>
              <a:t>的設計與</a:t>
            </a:r>
            <a:r>
              <a:rPr lang="en-US" altLang="zh-TW" sz="1400" dirty="0"/>
              <a:t>CPU</a:t>
            </a:r>
            <a:r>
              <a:rPr lang="zh-TW" altLang="en-US" sz="1400" dirty="0"/>
              <a:t>的</a:t>
            </a:r>
            <a:r>
              <a:rPr lang="en-US" altLang="zh-TW" sz="1400" dirty="0" err="1"/>
              <a:t>clk</a:t>
            </a:r>
            <a:r>
              <a:rPr lang="en-US" altLang="zh-TW" sz="1400" dirty="0"/>
              <a:t> period</a:t>
            </a:r>
            <a:r>
              <a:rPr lang="zh-TW" altLang="en-US" sz="1400" dirty="0"/>
              <a:t>不同因此合成時僅合成</a:t>
            </a:r>
            <a:r>
              <a:rPr lang="en-US" altLang="zh-TW" sz="1400" dirty="0"/>
              <a:t>CPU</a:t>
            </a:r>
            <a:r>
              <a:rPr lang="zh-TW" altLang="en-US" sz="1400" dirty="0"/>
              <a:t>的部分，</a:t>
            </a:r>
            <a:r>
              <a:rPr lang="en-US" altLang="zh-TW" sz="1400" dirty="0"/>
              <a:t>Cache, Instruction Memory</a:t>
            </a:r>
            <a:r>
              <a:rPr lang="zh-TW" altLang="en-US" sz="1400" dirty="0"/>
              <a:t>以及</a:t>
            </a:r>
            <a:r>
              <a:rPr lang="en-US" altLang="zh-TW" sz="1400" dirty="0" err="1"/>
              <a:t>DataMemory</a:t>
            </a:r>
            <a:r>
              <a:rPr lang="zh-TW" altLang="en-US" sz="1400" dirty="0"/>
              <a:t>的部分則在</a:t>
            </a:r>
            <a:r>
              <a:rPr lang="en-US" altLang="zh-TW" sz="1400" dirty="0"/>
              <a:t>testbench</a:t>
            </a:r>
            <a:r>
              <a:rPr lang="zh-TW" altLang="en-US" sz="1400" dirty="0"/>
              <a:t>中做接線。</a:t>
            </a:r>
            <a:endParaRPr lang="en-US" altLang="zh-TW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05C004-65EF-E903-79FA-D7A336073F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93E0D7-1098-4209-2D07-F47AB4F4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9" y="2332390"/>
            <a:ext cx="2271008" cy="1787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2AE8230-E8D5-F915-861C-97BF11608903}"/>
                  </a:ext>
                </a:extLst>
              </p:cNvPr>
              <p:cNvSpPr txBox="1"/>
              <p:nvPr/>
            </p:nvSpPr>
            <p:spPr>
              <a:xfrm>
                <a:off x="569102" y="4182563"/>
                <a:ext cx="2341225" cy="47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Area Report: </a:t>
                </a:r>
              </a:p>
              <a:p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Total cell area- 423161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𝑢𝑚</m:t>
                        </m:r>
                      </m:e>
                      <m:sup>
                        <m:r>
                          <a:rPr lang="en-US" altLang="zh-TW" sz="1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1200" dirty="0">
                  <a:solidFill>
                    <a:schemeClr val="bg2"/>
                  </a:solidFill>
                  <a:latin typeface="Dosis" pitchFamily="2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2AE8230-E8D5-F915-861C-97BF11608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2" y="4182563"/>
                <a:ext cx="2341225" cy="477503"/>
              </a:xfrm>
              <a:prstGeom prst="rect">
                <a:avLst/>
              </a:prstGeom>
              <a:blipFill>
                <a:blip r:embed="rId3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>
            <a:extLst>
              <a:ext uri="{FF2B5EF4-FFF2-40B4-BE49-F238E27FC236}">
                <a16:creationId xmlns:a16="http://schemas.microsoft.com/office/drawing/2014/main" id="{90F75258-CA22-A593-5404-C5F0C812F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444" y="2193891"/>
            <a:ext cx="3709881" cy="2323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2C46595-81FC-5A7B-8D8F-C6584EAB6F5D}"/>
                  </a:ext>
                </a:extLst>
              </p:cNvPr>
              <p:cNvSpPr txBox="1"/>
              <p:nvPr/>
            </p:nvSpPr>
            <p:spPr>
              <a:xfrm>
                <a:off x="5088575" y="4574099"/>
                <a:ext cx="229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Power Report:</a:t>
                </a:r>
              </a:p>
              <a:p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Total Dynamic Power- 5.3572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𝑚𝑊</m:t>
                    </m:r>
                  </m:oMath>
                </a14:m>
                <a:endParaRPr lang="zh-TW" altLang="en-US" sz="1200" dirty="0">
                  <a:solidFill>
                    <a:schemeClr val="bg2"/>
                  </a:solidFill>
                  <a:latin typeface="Dosis" pitchFamily="2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2C46595-81FC-5A7B-8D8F-C6584EAB6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75" y="4574099"/>
                <a:ext cx="2290200" cy="461665"/>
              </a:xfrm>
              <a:prstGeom prst="rect">
                <a:avLst/>
              </a:prstGeom>
              <a:blipFill>
                <a:blip r:embed="rId5"/>
                <a:stretch>
                  <a:fillRect l="-267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079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6AC984-8B6C-19E7-3545-465CEE0F2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Synthesis Report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48B2EB-8E8A-E1F0-B1F9-D0694E333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5" name="文字版面配置區 2">
            <a:extLst>
              <a:ext uri="{FF2B5EF4-FFF2-40B4-BE49-F238E27FC236}">
                <a16:creationId xmlns:a16="http://schemas.microsoft.com/office/drawing/2014/main" id="{5B7C6CEC-C87C-8725-5310-0690C056F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713" y="1303338"/>
            <a:ext cx="6140450" cy="3609975"/>
          </a:xfrm>
        </p:spPr>
        <p:txBody>
          <a:bodyPr/>
          <a:lstStyle/>
          <a:p>
            <a:r>
              <a:rPr lang="zh-TW" altLang="en-US" sz="1400" dirty="0"/>
              <a:t>以下二圖表示</a:t>
            </a:r>
            <a:r>
              <a:rPr lang="en-US" altLang="zh-TW" sz="1400" dirty="0"/>
              <a:t>Max timing report (setup time), Min timing report (hold time)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30318B-691A-30A1-E430-1E8844086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9" y="1849438"/>
            <a:ext cx="3107647" cy="10024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DFBD824-44AD-2B4A-FE66-0C30D88D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117" y="2665200"/>
            <a:ext cx="3743790" cy="2057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FB1CBE4-9E7D-BFE4-873A-3AA9E969BB26}"/>
                  </a:ext>
                </a:extLst>
              </p:cNvPr>
              <p:cNvSpPr txBox="1"/>
              <p:nvPr/>
            </p:nvSpPr>
            <p:spPr>
              <a:xfrm>
                <a:off x="400688" y="2851905"/>
                <a:ext cx="23412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Max timing Report: </a:t>
                </a:r>
              </a:p>
              <a:p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Setup time slack- 0.01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n-US" altLang="zh-TW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&gt; 0</a:t>
                </a:r>
                <a:endParaRPr lang="zh-TW" altLang="en-US" sz="1200" dirty="0">
                  <a:solidFill>
                    <a:schemeClr val="bg2"/>
                  </a:solidFill>
                  <a:latin typeface="Dosis" pitchFamily="2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FB1CBE4-9E7D-BFE4-873A-3AA9E969B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8" y="2851905"/>
                <a:ext cx="2341225" cy="461665"/>
              </a:xfrm>
              <a:prstGeom prst="rect">
                <a:avLst/>
              </a:prstGeom>
              <a:blipFill>
                <a:blip r:embed="rId4"/>
                <a:stretch>
                  <a:fillRect l="-260" t="-1316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330E7CD-2EDB-A411-CCA8-DD9EB4616C7D}"/>
                  </a:ext>
                </a:extLst>
              </p:cNvPr>
              <p:cNvSpPr txBox="1"/>
              <p:nvPr/>
            </p:nvSpPr>
            <p:spPr>
              <a:xfrm>
                <a:off x="5505172" y="2203535"/>
                <a:ext cx="23412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Min timing Report: </a:t>
                </a:r>
              </a:p>
              <a:p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Hold time slack- 0.49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𝑛𝑠</m:t>
                    </m:r>
                  </m:oMath>
                </a14:m>
                <a:r>
                  <a:rPr lang="zh-TW" altLang="en-US" sz="1200" dirty="0">
                    <a:solidFill>
                      <a:schemeClr val="bg2"/>
                    </a:solidFill>
                    <a:latin typeface="Dosis" pitchFamily="2" charset="0"/>
                  </a:rPr>
                  <a:t> </a:t>
                </a:r>
                <a:r>
                  <a:rPr lang="en-US" altLang="zh-TW" sz="1200" dirty="0">
                    <a:solidFill>
                      <a:schemeClr val="bg2"/>
                    </a:solidFill>
                    <a:latin typeface="Dosis" pitchFamily="2" charset="0"/>
                  </a:rPr>
                  <a:t>&gt; 0</a:t>
                </a:r>
                <a:endParaRPr lang="zh-TW" altLang="en-US" sz="1200" dirty="0">
                  <a:solidFill>
                    <a:schemeClr val="bg2"/>
                  </a:solidFill>
                  <a:latin typeface="Dosis" pitchFamily="2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330E7CD-2EDB-A411-CCA8-DD9EB4616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172" y="2203535"/>
                <a:ext cx="2341225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3BAD4BB-DFC0-10B9-A6CF-2A49E8DDC722}"/>
              </a:ext>
            </a:extLst>
          </p:cNvPr>
          <p:cNvCxnSpPr>
            <a:cxnSpLocks/>
          </p:cNvCxnSpPr>
          <p:nvPr/>
        </p:nvCxnSpPr>
        <p:spPr>
          <a:xfrm flipV="1">
            <a:off x="422264" y="2922576"/>
            <a:ext cx="0" cy="13396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197B298-05A1-5A71-715B-C6891FCF0380}"/>
              </a:ext>
            </a:extLst>
          </p:cNvPr>
          <p:cNvCxnSpPr>
            <a:cxnSpLocks/>
          </p:cNvCxnSpPr>
          <p:nvPr/>
        </p:nvCxnSpPr>
        <p:spPr>
          <a:xfrm>
            <a:off x="5497874" y="2401002"/>
            <a:ext cx="0" cy="170748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8D98AE-874B-DEC3-FD8C-6B32596CF94D}"/>
              </a:ext>
            </a:extLst>
          </p:cNvPr>
          <p:cNvSpPr txBox="1"/>
          <p:nvPr/>
        </p:nvSpPr>
        <p:spPr>
          <a:xfrm>
            <a:off x="639319" y="4136544"/>
            <a:ext cx="2046731" cy="350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2"/>
                </a:solidFill>
                <a:latin typeface="Dosis" pitchFamily="2" charset="0"/>
              </a:rPr>
              <a:t>Clock Period: 34ns </a:t>
            </a:r>
            <a:endParaRPr lang="zh-TW" altLang="en-US" sz="1600" dirty="0">
              <a:solidFill>
                <a:schemeClr val="bg2"/>
              </a:solidFill>
              <a:latin typeface="Dosis" pitchFamily="2" charset="0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FF2A111-9A41-3E20-43F9-A1BFFCD2B8C8}"/>
              </a:ext>
            </a:extLst>
          </p:cNvPr>
          <p:cNvCxnSpPr>
            <a:cxnSpLocks/>
          </p:cNvCxnSpPr>
          <p:nvPr/>
        </p:nvCxnSpPr>
        <p:spPr>
          <a:xfrm>
            <a:off x="357453" y="4311821"/>
            <a:ext cx="254615" cy="1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575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16AD6-8ACC-A68B-E55D-3A26271C5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2908" y="1991850"/>
            <a:ext cx="5301600" cy="1159800"/>
          </a:xfrm>
        </p:spPr>
        <p:txBody>
          <a:bodyPr/>
          <a:lstStyle/>
          <a:p>
            <a:r>
              <a:rPr lang="en-US" altLang="zh-TW" dirty="0" err="1"/>
              <a:t>Superlint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3D4B80-B694-F52E-758A-40430030F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7139" y="3247841"/>
            <a:ext cx="5301600" cy="784800"/>
          </a:xfrm>
        </p:spPr>
        <p:txBody>
          <a:bodyPr/>
          <a:lstStyle/>
          <a:p>
            <a:r>
              <a:rPr lang="en-US" altLang="zh-TW" dirty="0"/>
              <a:t>Zero Error Display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7790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60039D-E30B-32FA-4F9A-0C37CFDF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Superlint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B894E8-43EF-5168-C795-C222273D4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/>
              <a:t>No Error Message  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D6215F-F7C8-5969-4E2E-63F86EE9B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5B00B6C-054D-D2A5-0ACA-F1415C193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58" y="2498559"/>
            <a:ext cx="6815948" cy="112089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057AD50-E346-1BE9-2E0E-7B5798412191}"/>
              </a:ext>
            </a:extLst>
          </p:cNvPr>
          <p:cNvCxnSpPr>
            <a:cxnSpLocks/>
          </p:cNvCxnSpPr>
          <p:nvPr/>
        </p:nvCxnSpPr>
        <p:spPr>
          <a:xfrm>
            <a:off x="1208777" y="1617802"/>
            <a:ext cx="0" cy="76731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12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16AD6-8ACC-A68B-E55D-3A26271C5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2908" y="1991850"/>
            <a:ext cx="5301600" cy="1159800"/>
          </a:xfrm>
        </p:spPr>
        <p:txBody>
          <a:bodyPr/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3D4B80-B694-F52E-758A-40430030F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376" y="3247841"/>
            <a:ext cx="7278364" cy="784800"/>
          </a:xfrm>
        </p:spPr>
        <p:txBody>
          <a:bodyPr/>
          <a:lstStyle/>
          <a:p>
            <a:r>
              <a:rPr lang="en-US" altLang="zh-TW" dirty="0"/>
              <a:t>Block Coverage , Expression Coverage, Toggle Coverage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7015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60039D-E30B-32FA-4F9A-0C37CFDF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B894E8-43EF-5168-C795-C222273D4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dirty="0"/>
              <a:t>Total Block Coverage 100%(263/268, 5 non-included statement explained below)</a:t>
            </a:r>
          </a:p>
          <a:p>
            <a:r>
              <a:rPr lang="en-US" altLang="zh-TW" sz="1400" dirty="0"/>
              <a:t>Total Expression Coverage 100%, Toggle Coverage 86%</a:t>
            </a:r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  <a:p>
            <a:endParaRPr lang="en-US" altLang="zh-TW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D6215F-F7C8-5969-4E2E-63F86EE9B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image18.png">
            <a:extLst>
              <a:ext uri="{FF2B5EF4-FFF2-40B4-BE49-F238E27FC236}">
                <a16:creationId xmlns:a16="http://schemas.microsoft.com/office/drawing/2014/main" id="{B0E34B4C-7900-6BCB-FEA2-51D18A01599E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80435" y="2129823"/>
            <a:ext cx="5807891" cy="592138"/>
          </a:xfrm>
          <a:prstGeom prst="rect">
            <a:avLst/>
          </a:prstGeom>
          <a:ln/>
        </p:spPr>
      </p:pic>
      <p:pic>
        <p:nvPicPr>
          <p:cNvPr id="11" name="image15.png">
            <a:extLst>
              <a:ext uri="{FF2B5EF4-FFF2-40B4-BE49-F238E27FC236}">
                <a16:creationId xmlns:a16="http://schemas.microsoft.com/office/drawing/2014/main" id="{847FC484-D224-7694-C4AD-0502A20AC14F}"/>
              </a:ext>
            </a:extLst>
          </p:cNvPr>
          <p:cNvPicPr/>
          <p:nvPr/>
        </p:nvPicPr>
        <p:blipFill rotWithShape="1">
          <a:blip r:embed="rId3"/>
          <a:srcRect t="1" b="11870"/>
          <a:stretch/>
        </p:blipFill>
        <p:spPr>
          <a:xfrm>
            <a:off x="1266056" y="2740908"/>
            <a:ext cx="5730875" cy="402930"/>
          </a:xfrm>
          <a:prstGeom prst="rect">
            <a:avLst/>
          </a:prstGeom>
          <a:ln/>
        </p:spPr>
      </p:pic>
      <p:pic>
        <p:nvPicPr>
          <p:cNvPr id="12" name="image20.png">
            <a:extLst>
              <a:ext uri="{FF2B5EF4-FFF2-40B4-BE49-F238E27FC236}">
                <a16:creationId xmlns:a16="http://schemas.microsoft.com/office/drawing/2014/main" id="{59ED434B-83E5-E2B9-365C-A2733D0E959C}"/>
              </a:ext>
            </a:extLst>
          </p:cNvPr>
          <p:cNvPicPr/>
          <p:nvPr/>
        </p:nvPicPr>
        <p:blipFill rotWithShape="1">
          <a:blip r:embed="rId4"/>
          <a:srcRect t="9392" b="19198"/>
          <a:stretch/>
        </p:blipFill>
        <p:spPr>
          <a:xfrm>
            <a:off x="1266055" y="3151128"/>
            <a:ext cx="5730875" cy="426243"/>
          </a:xfrm>
          <a:prstGeom prst="rect">
            <a:avLst/>
          </a:prstGeom>
          <a:ln/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416989-230C-D759-B37F-144DA552C88D}"/>
              </a:ext>
            </a:extLst>
          </p:cNvPr>
          <p:cNvSpPr txBox="1"/>
          <p:nvPr/>
        </p:nvSpPr>
        <p:spPr>
          <a:xfrm>
            <a:off x="1681728" y="4295887"/>
            <a:ext cx="614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僅有兩個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Module</a:t>
            </a:r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 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Block Coverage</a:t>
            </a:r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沒有達到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100% (263/268, </a:t>
            </a:r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差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5</a:t>
            </a:r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個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Statement) </a:t>
            </a:r>
          </a:p>
          <a:p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原因為一些無法消除的不合理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Coverage Count</a:t>
            </a:r>
            <a:endParaRPr lang="zh-TW" altLang="en-US" sz="1400" dirty="0">
              <a:solidFill>
                <a:schemeClr val="bg2"/>
              </a:solidFill>
              <a:latin typeface="Dosis" pitchFamily="2" charset="0"/>
            </a:endParaRPr>
          </a:p>
          <a:p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9156A41-4DC2-CA20-EA37-ECC2BD1A9791}"/>
              </a:ext>
            </a:extLst>
          </p:cNvPr>
          <p:cNvCxnSpPr>
            <a:cxnSpLocks/>
          </p:cNvCxnSpPr>
          <p:nvPr/>
        </p:nvCxnSpPr>
        <p:spPr>
          <a:xfrm>
            <a:off x="1080434" y="4562324"/>
            <a:ext cx="60129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A80C6FB-800D-B689-F10A-91192A1D21E0}"/>
              </a:ext>
            </a:extLst>
          </p:cNvPr>
          <p:cNvCxnSpPr>
            <a:cxnSpLocks/>
          </p:cNvCxnSpPr>
          <p:nvPr/>
        </p:nvCxnSpPr>
        <p:spPr>
          <a:xfrm>
            <a:off x="1080434" y="2963803"/>
            <a:ext cx="0" cy="16010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531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60039D-E30B-32FA-4F9A-0C37CFDF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B894E8-43EF-5168-C795-C222273D4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5" y="1187738"/>
            <a:ext cx="6140400" cy="3610800"/>
          </a:xfrm>
        </p:spPr>
        <p:txBody>
          <a:bodyPr/>
          <a:lstStyle/>
          <a:p>
            <a:r>
              <a:rPr lang="en-US" altLang="zh-TW" sz="1400" dirty="0"/>
              <a:t>ALU Part Explanation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D6215F-F7C8-5969-4E2E-63F86EE9B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9" name="image13.png">
            <a:extLst>
              <a:ext uri="{FF2B5EF4-FFF2-40B4-BE49-F238E27FC236}">
                <a16:creationId xmlns:a16="http://schemas.microsoft.com/office/drawing/2014/main" id="{725C96B8-A0AB-AFC9-69AE-7193B4C0AE74}"/>
              </a:ext>
            </a:extLst>
          </p:cNvPr>
          <p:cNvPicPr/>
          <p:nvPr/>
        </p:nvPicPr>
        <p:blipFill rotWithShape="1">
          <a:blip r:embed="rId2"/>
          <a:srcRect t="24259" b="54895"/>
          <a:stretch/>
        </p:blipFill>
        <p:spPr>
          <a:xfrm>
            <a:off x="747925" y="1816010"/>
            <a:ext cx="5787158" cy="831273"/>
          </a:xfrm>
          <a:prstGeom prst="rect">
            <a:avLst/>
          </a:prstGeom>
          <a:ln/>
        </p:spPr>
      </p:pic>
      <p:pic>
        <p:nvPicPr>
          <p:cNvPr id="7" name="image14.png">
            <a:extLst>
              <a:ext uri="{FF2B5EF4-FFF2-40B4-BE49-F238E27FC236}">
                <a16:creationId xmlns:a16="http://schemas.microsoft.com/office/drawing/2014/main" id="{BDEEBA71-3DEE-E758-83DC-B93752159812}"/>
              </a:ext>
            </a:extLst>
          </p:cNvPr>
          <p:cNvPicPr/>
          <p:nvPr/>
        </p:nvPicPr>
        <p:blipFill rotWithShape="1">
          <a:blip r:embed="rId3"/>
          <a:srcRect t="12307" b="76331"/>
          <a:stretch/>
        </p:blipFill>
        <p:spPr>
          <a:xfrm>
            <a:off x="747924" y="2949113"/>
            <a:ext cx="6049328" cy="430844"/>
          </a:xfrm>
          <a:prstGeom prst="rect">
            <a:avLst/>
          </a:prstGeom>
          <a:ln/>
        </p:spPr>
      </p:pic>
      <p:pic>
        <p:nvPicPr>
          <p:cNvPr id="10" name="image6.png">
            <a:extLst>
              <a:ext uri="{FF2B5EF4-FFF2-40B4-BE49-F238E27FC236}">
                <a16:creationId xmlns:a16="http://schemas.microsoft.com/office/drawing/2014/main" id="{1E73B39E-EE6D-19D3-7A03-1A145B7CB073}"/>
              </a:ext>
            </a:extLst>
          </p:cNvPr>
          <p:cNvPicPr/>
          <p:nvPr/>
        </p:nvPicPr>
        <p:blipFill rotWithShape="1">
          <a:blip r:embed="rId4"/>
          <a:srcRect t="12104" b="77712"/>
          <a:stretch/>
        </p:blipFill>
        <p:spPr>
          <a:xfrm>
            <a:off x="747924" y="3785513"/>
            <a:ext cx="5730875" cy="454003"/>
          </a:xfrm>
          <a:prstGeom prst="rect">
            <a:avLst/>
          </a:prstGeom>
          <a:ln/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EBE808-41DF-A0B7-6507-74338341A12F}"/>
              </a:ext>
            </a:extLst>
          </p:cNvPr>
          <p:cNvSpPr txBox="1"/>
          <p:nvPr/>
        </p:nvSpPr>
        <p:spPr>
          <a:xfrm>
            <a:off x="1598601" y="4487788"/>
            <a:ext cx="614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3</a:t>
            </a:r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個被判定為沒有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Coverage</a:t>
            </a:r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到的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Statement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CC70100-632E-2973-74ED-9CB42D96F9CE}"/>
              </a:ext>
            </a:extLst>
          </p:cNvPr>
          <p:cNvCxnSpPr>
            <a:cxnSpLocks/>
          </p:cNvCxnSpPr>
          <p:nvPr/>
        </p:nvCxnSpPr>
        <p:spPr>
          <a:xfrm>
            <a:off x="901391" y="4632663"/>
            <a:ext cx="60129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DDA03E9-41C2-9EE9-3D35-69A50E04EA48}"/>
              </a:ext>
            </a:extLst>
          </p:cNvPr>
          <p:cNvCxnSpPr>
            <a:cxnSpLocks/>
          </p:cNvCxnSpPr>
          <p:nvPr/>
        </p:nvCxnSpPr>
        <p:spPr>
          <a:xfrm>
            <a:off x="901391" y="4399352"/>
            <a:ext cx="0" cy="2358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11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49C8AD-7771-6434-07B0-4F55EC6E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U-Type (</a:t>
            </a:r>
            <a:r>
              <a:rPr lang="en-US" altLang="zh-TW" dirty="0" err="1"/>
              <a:t>lui</a:t>
            </a:r>
            <a:r>
              <a:rPr lang="en-US" altLang="zh-TW" dirty="0"/>
              <a:t> </a:t>
            </a:r>
            <a:r>
              <a:rPr lang="en-US" altLang="zh-TW" dirty="0" err="1"/>
              <a:t>rd</a:t>
            </a:r>
            <a:r>
              <a:rPr lang="en-US" altLang="zh-TW" dirty="0"/>
              <a:t>, </a:t>
            </a:r>
            <a:r>
              <a:rPr lang="en-US" altLang="zh-TW" dirty="0" err="1"/>
              <a:t>imm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BA3A8F5-6616-4A4B-4502-A986F8C9D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E97F52-1C87-82B3-6E9B-B0FE29317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3" t="12706" r="22458" b="65517"/>
          <a:stretch/>
        </p:blipFill>
        <p:spPr>
          <a:xfrm>
            <a:off x="209549" y="2082800"/>
            <a:ext cx="7175501" cy="1182327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78E5EC57-5AA5-012E-8C78-C0685B72E32D}"/>
              </a:ext>
            </a:extLst>
          </p:cNvPr>
          <p:cNvCxnSpPr>
            <a:cxnSpLocks/>
          </p:cNvCxnSpPr>
          <p:nvPr/>
        </p:nvCxnSpPr>
        <p:spPr>
          <a:xfrm>
            <a:off x="1685246" y="2021248"/>
            <a:ext cx="0" cy="121628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131C25C-AD7C-CC87-445D-78F8A424A2FF}"/>
              </a:ext>
            </a:extLst>
          </p:cNvPr>
          <p:cNvCxnSpPr>
            <a:cxnSpLocks/>
          </p:cNvCxnSpPr>
          <p:nvPr/>
        </p:nvCxnSpPr>
        <p:spPr>
          <a:xfrm>
            <a:off x="2299609" y="2021248"/>
            <a:ext cx="0" cy="124387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E6D9C58-48B5-0E4F-1601-D0067674E9A6}"/>
              </a:ext>
            </a:extLst>
          </p:cNvPr>
          <p:cNvCxnSpPr>
            <a:cxnSpLocks/>
          </p:cNvCxnSpPr>
          <p:nvPr/>
        </p:nvCxnSpPr>
        <p:spPr>
          <a:xfrm>
            <a:off x="2947309" y="2024062"/>
            <a:ext cx="0" cy="124106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D5DF097-2503-56F5-A44B-49E7098CF73E}"/>
              </a:ext>
            </a:extLst>
          </p:cNvPr>
          <p:cNvCxnSpPr>
            <a:cxnSpLocks/>
          </p:cNvCxnSpPr>
          <p:nvPr/>
        </p:nvCxnSpPr>
        <p:spPr>
          <a:xfrm>
            <a:off x="3571196" y="2047875"/>
            <a:ext cx="0" cy="12172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C4910E-E0A4-DF22-C5FA-C81A8DC85215}"/>
              </a:ext>
            </a:extLst>
          </p:cNvPr>
          <p:cNvCxnSpPr>
            <a:cxnSpLocks/>
          </p:cNvCxnSpPr>
          <p:nvPr/>
        </p:nvCxnSpPr>
        <p:spPr>
          <a:xfrm>
            <a:off x="4214134" y="2047875"/>
            <a:ext cx="0" cy="1189659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2CF36C5-F1A3-400F-C619-3F1191319A25}"/>
              </a:ext>
            </a:extLst>
          </p:cNvPr>
          <p:cNvCxnSpPr>
            <a:cxnSpLocks/>
          </p:cNvCxnSpPr>
          <p:nvPr/>
        </p:nvCxnSpPr>
        <p:spPr>
          <a:xfrm>
            <a:off x="4847546" y="2047875"/>
            <a:ext cx="0" cy="12172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C941052-791A-DC48-38D2-2DC2C4B6BE4B}"/>
              </a:ext>
            </a:extLst>
          </p:cNvPr>
          <p:cNvSpPr/>
          <p:nvPr/>
        </p:nvSpPr>
        <p:spPr>
          <a:xfrm>
            <a:off x="1675723" y="2357008"/>
            <a:ext cx="566737" cy="1238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43B56B-6038-32C9-D1CE-E52A9E7F853E}"/>
              </a:ext>
            </a:extLst>
          </p:cNvPr>
          <p:cNvSpPr/>
          <p:nvPr/>
        </p:nvSpPr>
        <p:spPr>
          <a:xfrm>
            <a:off x="2366284" y="2447925"/>
            <a:ext cx="566737" cy="1238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F3B869-23D4-44F9-4C42-7AF78FC06C3D}"/>
              </a:ext>
            </a:extLst>
          </p:cNvPr>
          <p:cNvSpPr/>
          <p:nvPr/>
        </p:nvSpPr>
        <p:spPr>
          <a:xfrm>
            <a:off x="2975884" y="2576079"/>
            <a:ext cx="566737" cy="20839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753BB6-8DE4-DA37-499A-7D1B14E30ECB}"/>
              </a:ext>
            </a:extLst>
          </p:cNvPr>
          <p:cNvSpPr/>
          <p:nvPr/>
        </p:nvSpPr>
        <p:spPr>
          <a:xfrm>
            <a:off x="3609295" y="2779283"/>
            <a:ext cx="566737" cy="1238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F64F98D-9984-650A-CAC0-93C190D963EA}"/>
              </a:ext>
            </a:extLst>
          </p:cNvPr>
          <p:cNvSpPr/>
          <p:nvPr/>
        </p:nvSpPr>
        <p:spPr>
          <a:xfrm>
            <a:off x="4273211" y="2871358"/>
            <a:ext cx="566737" cy="1238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A255343-37A9-66FA-19AE-331E0DABF9C0}"/>
              </a:ext>
            </a:extLst>
          </p:cNvPr>
          <p:cNvSpPr/>
          <p:nvPr/>
        </p:nvSpPr>
        <p:spPr>
          <a:xfrm>
            <a:off x="6887647" y="2995183"/>
            <a:ext cx="566737" cy="6942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BAD74F5-F258-BC65-E8FC-D187380AEEC3}"/>
              </a:ext>
            </a:extLst>
          </p:cNvPr>
          <p:cNvSpPr txBox="1"/>
          <p:nvPr/>
        </p:nvSpPr>
        <p:spPr>
          <a:xfrm>
            <a:off x="6221732" y="3300052"/>
            <a:ext cx="212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U-Type Dataflow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1767C11-712A-1777-849B-155FB483947A}"/>
              </a:ext>
            </a:extLst>
          </p:cNvPr>
          <p:cNvCxnSpPr>
            <a:cxnSpLocks/>
          </p:cNvCxnSpPr>
          <p:nvPr/>
        </p:nvCxnSpPr>
        <p:spPr>
          <a:xfrm flipV="1">
            <a:off x="6167419" y="3300051"/>
            <a:ext cx="0" cy="3077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06F7E6-346C-B175-AA06-06D718E83D39}"/>
              </a:ext>
            </a:extLst>
          </p:cNvPr>
          <p:cNvSpPr txBox="1"/>
          <p:nvPr/>
        </p:nvSpPr>
        <p:spPr>
          <a:xfrm>
            <a:off x="1813834" y="3035357"/>
            <a:ext cx="390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IF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AF874C3-DD9F-ECE1-6D05-18A008C45805}"/>
              </a:ext>
            </a:extLst>
          </p:cNvPr>
          <p:cNvSpPr txBox="1"/>
          <p:nvPr/>
        </p:nvSpPr>
        <p:spPr>
          <a:xfrm>
            <a:off x="2394860" y="3028438"/>
            <a:ext cx="462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262E373-45B5-F686-AAF3-14D122E17C1F}"/>
              </a:ext>
            </a:extLst>
          </p:cNvPr>
          <p:cNvSpPr txBox="1"/>
          <p:nvPr/>
        </p:nvSpPr>
        <p:spPr>
          <a:xfrm>
            <a:off x="3010490" y="3035358"/>
            <a:ext cx="6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EX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9F9BD7-EC54-B66A-D0B5-14998D123ECA}"/>
              </a:ext>
            </a:extLst>
          </p:cNvPr>
          <p:cNvSpPr txBox="1"/>
          <p:nvPr/>
        </p:nvSpPr>
        <p:spPr>
          <a:xfrm>
            <a:off x="3599772" y="3022577"/>
            <a:ext cx="752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MEM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A8B86D0-046B-36E9-10D9-655286EA669F}"/>
              </a:ext>
            </a:extLst>
          </p:cNvPr>
          <p:cNvSpPr txBox="1"/>
          <p:nvPr/>
        </p:nvSpPr>
        <p:spPr>
          <a:xfrm>
            <a:off x="4306549" y="3011586"/>
            <a:ext cx="6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WB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7C251BB-8668-AD88-D002-B16389376FD7}"/>
              </a:ext>
            </a:extLst>
          </p:cNvPr>
          <p:cNvSpPr txBox="1"/>
          <p:nvPr/>
        </p:nvSpPr>
        <p:spPr>
          <a:xfrm>
            <a:off x="140215" y="1819986"/>
            <a:ext cx="263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2"/>
                </a:solidFill>
                <a:latin typeface="Dosis" pitchFamily="2" charset="0"/>
              </a:rPr>
              <a:t>lui</a:t>
            </a:r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 x5, 0xabcde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17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60039D-E30B-32FA-4F9A-0C37CFDF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ICC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B894E8-43EF-5168-C795-C222273D4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5" y="1187738"/>
            <a:ext cx="6140400" cy="3610800"/>
          </a:xfrm>
        </p:spPr>
        <p:txBody>
          <a:bodyPr/>
          <a:lstStyle/>
          <a:p>
            <a:r>
              <a:rPr lang="en-US" altLang="zh-TW" sz="1400" dirty="0"/>
              <a:t>Predictor Part Explanation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D6215F-F7C8-5969-4E2E-63F86EE9B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EBE808-41DF-A0B7-6507-74338341A12F}"/>
              </a:ext>
            </a:extLst>
          </p:cNvPr>
          <p:cNvSpPr txBox="1"/>
          <p:nvPr/>
        </p:nvSpPr>
        <p:spPr>
          <a:xfrm>
            <a:off x="1598601" y="4487788"/>
            <a:ext cx="614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2</a:t>
            </a:r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個被判定為沒有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Coverage</a:t>
            </a:r>
            <a:r>
              <a:rPr lang="zh-TW" altLang="en-US" sz="1400" dirty="0">
                <a:solidFill>
                  <a:schemeClr val="bg2"/>
                </a:solidFill>
                <a:latin typeface="Dosis" pitchFamily="2" charset="0"/>
              </a:rPr>
              <a:t>到的</a:t>
            </a:r>
            <a:r>
              <a:rPr lang="en-US" altLang="zh-TW" sz="1400" dirty="0">
                <a:solidFill>
                  <a:schemeClr val="bg2"/>
                </a:solidFill>
                <a:latin typeface="Dosis" pitchFamily="2" charset="0"/>
              </a:rPr>
              <a:t>Statement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CC70100-632E-2973-74ED-9CB42D96F9CE}"/>
              </a:ext>
            </a:extLst>
          </p:cNvPr>
          <p:cNvCxnSpPr>
            <a:cxnSpLocks/>
          </p:cNvCxnSpPr>
          <p:nvPr/>
        </p:nvCxnSpPr>
        <p:spPr>
          <a:xfrm>
            <a:off x="901391" y="4632663"/>
            <a:ext cx="60129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DDA03E9-41C2-9EE9-3D35-69A50E04EA48}"/>
              </a:ext>
            </a:extLst>
          </p:cNvPr>
          <p:cNvCxnSpPr>
            <a:cxnSpLocks/>
          </p:cNvCxnSpPr>
          <p:nvPr/>
        </p:nvCxnSpPr>
        <p:spPr>
          <a:xfrm>
            <a:off x="901391" y="4399352"/>
            <a:ext cx="0" cy="2358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1.png">
            <a:extLst>
              <a:ext uri="{FF2B5EF4-FFF2-40B4-BE49-F238E27FC236}">
                <a16:creationId xmlns:a16="http://schemas.microsoft.com/office/drawing/2014/main" id="{8BD3F25C-C7F5-85C3-5ED2-776E6158256E}"/>
              </a:ext>
            </a:extLst>
          </p:cNvPr>
          <p:cNvPicPr/>
          <p:nvPr/>
        </p:nvPicPr>
        <p:blipFill rotWithShape="1">
          <a:blip r:embed="rId2"/>
          <a:srcRect t="12772" b="71288"/>
          <a:stretch/>
        </p:blipFill>
        <p:spPr>
          <a:xfrm>
            <a:off x="901389" y="2147435"/>
            <a:ext cx="5730875" cy="637671"/>
          </a:xfrm>
          <a:prstGeom prst="rect">
            <a:avLst/>
          </a:prstGeom>
          <a:ln/>
        </p:spPr>
      </p:pic>
      <p:pic>
        <p:nvPicPr>
          <p:cNvPr id="6" name="image27.png">
            <a:extLst>
              <a:ext uri="{FF2B5EF4-FFF2-40B4-BE49-F238E27FC236}">
                <a16:creationId xmlns:a16="http://schemas.microsoft.com/office/drawing/2014/main" id="{8D7929BD-086C-7A89-1603-58DE1C9D73FE}"/>
              </a:ext>
            </a:extLst>
          </p:cNvPr>
          <p:cNvPicPr/>
          <p:nvPr/>
        </p:nvPicPr>
        <p:blipFill rotWithShape="1">
          <a:blip r:embed="rId3"/>
          <a:srcRect t="6640" b="82042"/>
          <a:stretch/>
        </p:blipFill>
        <p:spPr>
          <a:xfrm>
            <a:off x="901390" y="3373567"/>
            <a:ext cx="5730875" cy="52611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42485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16AD6-8ACC-A68B-E55D-3A26271C5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2908" y="1991850"/>
            <a:ext cx="5301600" cy="1159800"/>
          </a:xfrm>
        </p:spPr>
        <p:txBody>
          <a:bodyPr/>
          <a:lstStyle/>
          <a:p>
            <a:r>
              <a:rPr lang="en-US" altLang="zh-TW" dirty="0"/>
              <a:t>EDA tools Layout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3D4B80-B694-F52E-758A-40430030F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376" y="3247841"/>
            <a:ext cx="7278364" cy="784800"/>
          </a:xfrm>
        </p:spPr>
        <p:txBody>
          <a:bodyPr/>
          <a:lstStyle/>
          <a:p>
            <a:r>
              <a:rPr lang="en-US" altLang="zh-TW" dirty="0"/>
              <a:t>SoC Encounter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59601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A0C97B-35CC-D1E6-82C3-3E45C1A5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D779E5-302E-D59B-EB4F-489378A3E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542161-3823-D643-D6AE-380190C72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04"/>
          <a:stretch/>
        </p:blipFill>
        <p:spPr bwMode="auto">
          <a:xfrm>
            <a:off x="499825" y="1248860"/>
            <a:ext cx="1913175" cy="218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E95E9DF-49F2-0D12-3ED4-CBA4AB7878D8}"/>
              </a:ext>
            </a:extLst>
          </p:cNvPr>
          <p:cNvSpPr txBox="1"/>
          <p:nvPr/>
        </p:nvSpPr>
        <p:spPr>
          <a:xfrm>
            <a:off x="544416" y="3538874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LVS Check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9B03157-FC36-8768-635E-83230DBEA6F1}"/>
              </a:ext>
            </a:extLst>
          </p:cNvPr>
          <p:cNvCxnSpPr>
            <a:cxnSpLocks/>
          </p:cNvCxnSpPr>
          <p:nvPr/>
        </p:nvCxnSpPr>
        <p:spPr>
          <a:xfrm flipV="1">
            <a:off x="544416" y="3538874"/>
            <a:ext cx="0" cy="26597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BA56C2C5-791A-3B9C-ED20-5D5D2EBA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093" y="1248860"/>
            <a:ext cx="3670405" cy="361335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8CA344C-3B2B-F0BA-62BF-9C59FBA16FC3}"/>
              </a:ext>
            </a:extLst>
          </p:cNvPr>
          <p:cNvSpPr txBox="1"/>
          <p:nvPr/>
        </p:nvSpPr>
        <p:spPr>
          <a:xfrm>
            <a:off x="1766791" y="4481872"/>
            <a:ext cx="2444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Layout Schematic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4F6E5F2-0749-9916-927D-92F7898E931F}"/>
              </a:ext>
            </a:extLst>
          </p:cNvPr>
          <p:cNvCxnSpPr>
            <a:cxnSpLocks/>
          </p:cNvCxnSpPr>
          <p:nvPr/>
        </p:nvCxnSpPr>
        <p:spPr>
          <a:xfrm>
            <a:off x="2752532" y="4790848"/>
            <a:ext cx="31918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511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45DCDF-A5EC-9BEC-568C-344D6808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Dosis" pitchFamily="2" charset="0"/>
              </a:rPr>
              <a:t>計畫分工表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1007D3B-1C1F-3FDF-B2A4-EC34200F93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B01DD81-CA93-A471-63B2-5630587AB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579524"/>
              </p:ext>
            </p:extLst>
          </p:nvPr>
        </p:nvGraphicFramePr>
        <p:xfrm>
          <a:off x="293819" y="1416050"/>
          <a:ext cx="7008681" cy="2743200"/>
        </p:xfrm>
        <a:graphic>
          <a:graphicData uri="http://schemas.openxmlformats.org/drawingml/2006/table">
            <a:tbl>
              <a:tblPr firstRow="1" bandRow="1">
                <a:tableStyleId>{0FA78245-F04A-4819-98CB-A0784EEE9882}</a:tableStyleId>
              </a:tblPr>
              <a:tblGrid>
                <a:gridCol w="1039681">
                  <a:extLst>
                    <a:ext uri="{9D8B030D-6E8A-4147-A177-3AD203B41FA5}">
                      <a16:colId xmlns:a16="http://schemas.microsoft.com/office/drawing/2014/main" val="311687311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994742178"/>
                    </a:ext>
                  </a:extLst>
                </a:gridCol>
                <a:gridCol w="3663950">
                  <a:extLst>
                    <a:ext uri="{9D8B030D-6E8A-4147-A177-3AD203B41FA5}">
                      <a16:colId xmlns:a16="http://schemas.microsoft.com/office/drawing/2014/main" val="46716249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401987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學號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負責項目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貢獻度</a:t>
                      </a:r>
                      <a:r>
                        <a:rPr lang="en-US" altLang="zh-TW" dirty="0"/>
                        <a:t>(%)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00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林琮偉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E24096093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加速乘法器、</a:t>
                      </a:r>
                      <a:r>
                        <a:rPr lang="en-US" altLang="zh-TW" dirty="0" err="1"/>
                        <a:t>Superlint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Word</a:t>
                      </a:r>
                      <a:r>
                        <a:rPr lang="zh-TW" altLang="en-US" dirty="0"/>
                        <a:t>美編、整合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893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林伯璨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E24092049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FPU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ICC</a:t>
                      </a:r>
                      <a:r>
                        <a:rPr lang="zh-TW" altLang="en-US" dirty="0"/>
                        <a:t>、產生測資、</a:t>
                      </a:r>
                      <a:r>
                        <a:rPr lang="en-US" altLang="zh-TW" dirty="0"/>
                        <a:t>Layout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Dataflow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20%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741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吳宜哲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E24096085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FPU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ICC</a:t>
                      </a:r>
                      <a:r>
                        <a:rPr lang="zh-TW" altLang="en-US" dirty="0"/>
                        <a:t>、產生測資、</a:t>
                      </a:r>
                      <a:r>
                        <a:rPr lang="en-US" altLang="zh-TW" dirty="0"/>
                        <a:t>Layout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20%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74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陳正崙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E24096239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Cache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PPT</a:t>
                      </a:r>
                      <a:r>
                        <a:rPr lang="zh-TW" altLang="en-US" dirty="0"/>
                        <a:t>美編、</a:t>
                      </a:r>
                      <a:r>
                        <a:rPr lang="en-US" altLang="zh-TW" dirty="0"/>
                        <a:t>Dataflow</a:t>
                      </a:r>
                      <a:r>
                        <a:rPr lang="zh-TW" altLang="en-US" dirty="0"/>
                        <a:t>、合成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20%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40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張根齊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E24096483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CPU</a:t>
                      </a:r>
                      <a:r>
                        <a:rPr lang="zh-TW" altLang="en-US" dirty="0"/>
                        <a:t>基本架構、</a:t>
                      </a:r>
                      <a:r>
                        <a:rPr lang="en-US" altLang="zh-TW" dirty="0"/>
                        <a:t>ICC</a:t>
                      </a:r>
                      <a:r>
                        <a:rPr lang="zh-TW" altLang="en-US" dirty="0"/>
                        <a:t>、產生測資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20%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175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林軒宇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E24092057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Branch Predict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ICC</a:t>
                      </a:r>
                      <a:r>
                        <a:rPr lang="zh-TW" altLang="en-US" dirty="0"/>
                        <a:t>、費式數列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退選</a:t>
                      </a:r>
                      <a:r>
                        <a:rPr lang="en-US" altLang="zh-TW" dirty="0"/>
                        <a:t>) &gt;100%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47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122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36B282-5A53-31DB-B7C7-70F55E450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5DDABF-856C-9069-8CCE-8C8BF2BC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hierarchy multiplier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： 林輝堂老師計算機組織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CH3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講義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P.30</a:t>
            </a:r>
          </a:p>
          <a:p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Booth’s multiplier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：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Booth’s algorithm 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維基百科：布斯乘法算法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- 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維基百科，自由的百科全書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(wikipedia.org) Booth’s algorithm 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示範影片：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Booth's Algorithm for Signed Multiplication – YouTube</a:t>
            </a:r>
          </a:p>
          <a:p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RISC-V 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指令集架構介紹 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- F Standard Extension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：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  <a:hlinkClick r:id="rId2" tooltip="https://tclin914.github.io/3d45634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https://tclin914.github.io/3d45634e/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 </a:t>
            </a:r>
          </a:p>
          <a:p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RV32F ISA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：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  <a:hlinkClick r:id="rId3" tooltip="https://five-embeddev.com/riscv-isa-manual/latest/f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https://five-embeddev.com/riscv-isa-manual/latest/f.html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 </a:t>
            </a:r>
          </a:p>
          <a:p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RV32F ISA Manual</a:t>
            </a:r>
            <a:r>
              <a:rPr lang="zh-TW" altLang="en-US" sz="1400" b="0" i="0" dirty="0">
                <a:solidFill>
                  <a:schemeClr val="tx1"/>
                </a:solidFill>
                <a:effectLst/>
                <a:latin typeface="Dosis" pitchFamily="2" charset="0"/>
              </a:rPr>
              <a:t>：</a:t>
            </a:r>
            <a:r>
              <a:rPr lang="en-US" altLang="zh-TW" sz="1400" b="0" i="0" dirty="0">
                <a:solidFill>
                  <a:schemeClr val="tx1"/>
                </a:solidFill>
                <a:effectLst/>
                <a:latin typeface="Dosis" pitchFamily="2" charset="0"/>
                <a:hlinkClick r:id="rId4" tooltip="https://riscv.org/wp-content/uploads/2017/05/riscv-spec-v2.2.pdf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https://riscv.org/wp-content/uploads/2017/05/riscv-spec-v2.2.pdf</a:t>
            </a:r>
            <a:endParaRPr lang="en-US" altLang="zh-TW" sz="1400" b="0" i="0" dirty="0">
              <a:solidFill>
                <a:schemeClr val="tx1"/>
              </a:solidFill>
              <a:effectLst/>
              <a:latin typeface="Dosis" pitchFamily="2" charset="0"/>
            </a:endParaRPr>
          </a:p>
          <a:p>
            <a:r>
              <a:rPr lang="zh-TW" altLang="en-US" sz="1400" dirty="0">
                <a:solidFill>
                  <a:schemeClr val="tx1"/>
                </a:solidFill>
                <a:latin typeface="Dosis" pitchFamily="2" charset="0"/>
              </a:rPr>
              <a:t>計算機組織</a:t>
            </a:r>
            <a:r>
              <a:rPr lang="en-US" altLang="zh-TW" sz="1400" dirty="0">
                <a:solidFill>
                  <a:schemeClr val="tx1"/>
                </a:solidFill>
                <a:latin typeface="Dosis" pitchFamily="2" charset="0"/>
              </a:rPr>
              <a:t>-Wayne</a:t>
            </a:r>
            <a:r>
              <a:rPr lang="zh-TW" altLang="en-US" sz="1400" dirty="0">
                <a:solidFill>
                  <a:schemeClr val="tx1"/>
                </a:solidFill>
                <a:latin typeface="Dosis" pitchFamily="2" charset="0"/>
              </a:rPr>
              <a:t>講義</a:t>
            </a:r>
            <a:endParaRPr lang="en-US" altLang="zh-TW" sz="1400" dirty="0">
              <a:solidFill>
                <a:schemeClr val="tx1"/>
              </a:solidFill>
              <a:latin typeface="Dosis" pitchFamily="2" charset="0"/>
            </a:endParaRPr>
          </a:p>
          <a:p>
            <a:pPr marL="69850" indent="0">
              <a:buNone/>
            </a:pPr>
            <a:endParaRPr lang="en-US" altLang="zh-TW" sz="1400" dirty="0">
              <a:solidFill>
                <a:schemeClr val="tx1"/>
              </a:solidFill>
              <a:latin typeface="Dosis" pitchFamily="2" charset="0"/>
            </a:endParaRPr>
          </a:p>
          <a:p>
            <a:pPr marL="69850" indent="0">
              <a:buNone/>
            </a:pPr>
            <a:endParaRPr lang="zh-TW" altLang="en-US" sz="1400" dirty="0">
              <a:solidFill>
                <a:schemeClr val="tx1"/>
              </a:solidFill>
              <a:latin typeface="Dosis" pitchFamily="2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67B533-3D38-BEFE-3EA5-EE4F03ED56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02403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Property Include</a:t>
            </a:r>
            <a:endParaRPr dirty="0"/>
          </a:p>
        </p:txBody>
      </p:sp>
      <p:sp>
        <p:nvSpPr>
          <p:cNvPr id="965" name="Google Shape;965;p4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aphicFrame>
        <p:nvGraphicFramePr>
          <p:cNvPr id="966" name="Google Shape;966;p46"/>
          <p:cNvGraphicFramePr/>
          <p:nvPr>
            <p:extLst>
              <p:ext uri="{D42A27DB-BD31-4B8C-83A1-F6EECF244321}">
                <p14:modId xmlns:p14="http://schemas.microsoft.com/office/powerpoint/2010/main" val="1272942671"/>
              </p:ext>
            </p:extLst>
          </p:nvPr>
        </p:nvGraphicFramePr>
        <p:xfrm>
          <a:off x="170911" y="1502170"/>
          <a:ext cx="7294428" cy="975300"/>
        </p:xfrm>
        <a:graphic>
          <a:graphicData uri="http://schemas.openxmlformats.org/drawingml/2006/table">
            <a:tbl>
              <a:tblPr>
                <a:noFill/>
                <a:tableStyleId>{B0B4C3CC-C3A9-4D13-B8F7-F7B8FBA7BB3D}</a:tableStyleId>
              </a:tblPr>
              <a:tblGrid>
                <a:gridCol w="71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8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03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51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6501">
                  <a:extLst>
                    <a:ext uri="{9D8B030D-6E8A-4147-A177-3AD203B41FA5}">
                      <a16:colId xmlns:a16="http://schemas.microsoft.com/office/drawing/2014/main" val="1842568711"/>
                    </a:ext>
                  </a:extLst>
                </a:gridCol>
                <a:gridCol w="717928">
                  <a:extLst>
                    <a:ext uri="{9D8B030D-6E8A-4147-A177-3AD203B41FA5}">
                      <a16:colId xmlns:a16="http://schemas.microsoft.com/office/drawing/2014/main" val="3786527723"/>
                    </a:ext>
                  </a:extLst>
                </a:gridCol>
                <a:gridCol w="717928">
                  <a:extLst>
                    <a:ext uri="{9D8B030D-6E8A-4147-A177-3AD203B41FA5}">
                      <a16:colId xmlns:a16="http://schemas.microsoft.com/office/drawing/2014/main" val="305232327"/>
                    </a:ext>
                  </a:extLst>
                </a:gridCol>
              </a:tblGrid>
              <a:tr h="6059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Pipelined</a:t>
                      </a:r>
                      <a:r>
                        <a:rPr lang="en-US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 CPU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Branch Predict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Cache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Floating Point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Accelerated Multiplier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Pre-Simulation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(Synthesis)Post-Simulation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Superlint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ICC Coverage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Layout</a:t>
                      </a:r>
                      <a:endParaRPr sz="1000" dirty="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3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TW" sz="1000" dirty="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TW" sz="1000" dirty="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altLang="zh-TW" sz="1000" dirty="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altLang="zh-TW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D4965"/>
                          </a:solidFill>
                          <a:effectLst/>
                          <a:uLnTx/>
                          <a:uFillTx/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4965"/>
                          </a:solidFill>
                          <a:effectLst/>
                          <a:uLnTx/>
                          <a:uFillTx/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altLang="zh-TW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D4965"/>
                          </a:solidFill>
                          <a:effectLst/>
                          <a:uLnTx/>
                          <a:uFillTx/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4965"/>
                          </a:solidFill>
                          <a:effectLst/>
                          <a:uLnTx/>
                          <a:uFillTx/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altLang="zh-TW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D4965"/>
                          </a:solidFill>
                          <a:effectLst/>
                          <a:uLnTx/>
                          <a:uFillTx/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altLang="zh-TW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D4965"/>
                          </a:solidFill>
                          <a:effectLst/>
                          <a:uLnTx/>
                          <a:uFillTx/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" altLang="zh-TW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D4965"/>
                          </a:solidFill>
                          <a:effectLst/>
                          <a:uLnTx/>
                          <a:uFillTx/>
                          <a:latin typeface="Dosis"/>
                          <a:ea typeface="Dosis"/>
                          <a:cs typeface="Dosis"/>
                          <a:sym typeface="Dosis"/>
                        </a:rPr>
                        <a:t>✔</a:t>
                      </a:r>
                      <a:endParaRPr sz="1000" dirty="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071;p48">
            <a:extLst>
              <a:ext uri="{FF2B5EF4-FFF2-40B4-BE49-F238E27FC236}">
                <a16:creationId xmlns:a16="http://schemas.microsoft.com/office/drawing/2014/main" id="{059FDC22-52B9-E2DA-51A2-8B16A19BF741}"/>
              </a:ext>
            </a:extLst>
          </p:cNvPr>
          <p:cNvSpPr/>
          <p:nvPr/>
        </p:nvSpPr>
        <p:spPr>
          <a:xfrm>
            <a:off x="2836020" y="2735880"/>
            <a:ext cx="1818529" cy="1821157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730A98A-C158-EB4F-9641-7B74739F9B12}"/>
              </a:ext>
            </a:extLst>
          </p:cNvPr>
          <p:cNvSpPr txBox="1"/>
          <p:nvPr/>
        </p:nvSpPr>
        <p:spPr>
          <a:xfrm>
            <a:off x="5646261" y="4610698"/>
            <a:ext cx="2033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Thanks for Listening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pic>
        <p:nvPicPr>
          <p:cNvPr id="16" name="image17.png">
            <a:extLst>
              <a:ext uri="{FF2B5EF4-FFF2-40B4-BE49-F238E27FC236}">
                <a16:creationId xmlns:a16="http://schemas.microsoft.com/office/drawing/2014/main" id="{CAB1CF01-1358-56C0-9EA8-F1742EAFC31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627" r="4233"/>
          <a:stretch/>
        </p:blipFill>
        <p:spPr>
          <a:xfrm>
            <a:off x="170911" y="4793796"/>
            <a:ext cx="271639" cy="249358"/>
          </a:xfrm>
          <a:prstGeom prst="rect">
            <a:avLst/>
          </a:prstGeom>
          <a:ln/>
        </p:spPr>
      </p:pic>
      <p:sp>
        <p:nvSpPr>
          <p:cNvPr id="17" name="Google Shape;1086;p48">
            <a:extLst>
              <a:ext uri="{FF2B5EF4-FFF2-40B4-BE49-F238E27FC236}">
                <a16:creationId xmlns:a16="http://schemas.microsoft.com/office/drawing/2014/main" id="{93D2249A-FEF5-4420-42B7-95B30C29565F}"/>
              </a:ext>
            </a:extLst>
          </p:cNvPr>
          <p:cNvSpPr/>
          <p:nvPr/>
        </p:nvSpPr>
        <p:spPr>
          <a:xfrm>
            <a:off x="77525" y="4678224"/>
            <a:ext cx="472394" cy="465276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077F0-B44B-AAEF-4363-55473B82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B-Type (</a:t>
            </a:r>
            <a:r>
              <a:rPr lang="en-US" altLang="zh-TW" dirty="0" err="1"/>
              <a:t>beq</a:t>
            </a:r>
            <a:r>
              <a:rPr lang="en-US" altLang="zh-TW" dirty="0"/>
              <a:t> rs1,rs2,imm)</a:t>
            </a:r>
            <a:r>
              <a:rPr lang="zh-TW" altLang="en-US" dirty="0"/>
              <a:t>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AF1DD4-98BC-378A-3829-AFDEA13CA7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48844F-264D-FD43-9A9B-31474F5F0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3" r="40000" b="54761"/>
          <a:stretch/>
        </p:blipFill>
        <p:spPr>
          <a:xfrm>
            <a:off x="260349" y="1613889"/>
            <a:ext cx="6804015" cy="249523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AF64CB4-0FDF-948F-863D-0416B313A378}"/>
              </a:ext>
            </a:extLst>
          </p:cNvPr>
          <p:cNvCxnSpPr>
            <a:cxnSpLocks/>
          </p:cNvCxnSpPr>
          <p:nvPr/>
        </p:nvCxnSpPr>
        <p:spPr>
          <a:xfrm>
            <a:off x="3247346" y="2139950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2B63BD2-6F66-9773-C69F-4FF2063F6ACE}"/>
              </a:ext>
            </a:extLst>
          </p:cNvPr>
          <p:cNvCxnSpPr>
            <a:cxnSpLocks/>
          </p:cNvCxnSpPr>
          <p:nvPr/>
        </p:nvCxnSpPr>
        <p:spPr>
          <a:xfrm>
            <a:off x="4002996" y="2133600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255F096-1C86-264B-E2A3-C9E50B5012B2}"/>
              </a:ext>
            </a:extLst>
          </p:cNvPr>
          <p:cNvCxnSpPr>
            <a:cxnSpLocks/>
          </p:cNvCxnSpPr>
          <p:nvPr/>
        </p:nvCxnSpPr>
        <p:spPr>
          <a:xfrm>
            <a:off x="4739596" y="2133599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640569E7-FF1E-5C33-D53D-7318D7CF3D4C}"/>
              </a:ext>
            </a:extLst>
          </p:cNvPr>
          <p:cNvCxnSpPr>
            <a:cxnSpLocks/>
          </p:cNvCxnSpPr>
          <p:nvPr/>
        </p:nvCxnSpPr>
        <p:spPr>
          <a:xfrm>
            <a:off x="5488896" y="2133598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2C85E41D-90D8-EFD7-3BFC-494637BF640A}"/>
              </a:ext>
            </a:extLst>
          </p:cNvPr>
          <p:cNvSpPr/>
          <p:nvPr/>
        </p:nvSpPr>
        <p:spPr>
          <a:xfrm>
            <a:off x="3351328" y="2382408"/>
            <a:ext cx="566737" cy="12382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04908D-7F95-761B-D8EC-F8AE1E5F9F62}"/>
              </a:ext>
            </a:extLst>
          </p:cNvPr>
          <p:cNvSpPr/>
          <p:nvPr/>
        </p:nvSpPr>
        <p:spPr>
          <a:xfrm>
            <a:off x="4106977" y="2506233"/>
            <a:ext cx="566737" cy="35126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5E9BC6A-0A0C-EF65-4FAE-697D78191DA6}"/>
              </a:ext>
            </a:extLst>
          </p:cNvPr>
          <p:cNvSpPr/>
          <p:nvPr/>
        </p:nvSpPr>
        <p:spPr>
          <a:xfrm>
            <a:off x="4856276" y="2857500"/>
            <a:ext cx="566737" cy="42545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C10E51F-9C8E-7B5C-C129-6F1F72D348C4}"/>
              </a:ext>
            </a:extLst>
          </p:cNvPr>
          <p:cNvSpPr/>
          <p:nvPr/>
        </p:nvSpPr>
        <p:spPr>
          <a:xfrm>
            <a:off x="4856275" y="3346450"/>
            <a:ext cx="566737" cy="330200"/>
          </a:xfrm>
          <a:prstGeom prst="rect">
            <a:avLst/>
          </a:prstGeom>
          <a:noFill/>
          <a:ln w="127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99FF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84FB79-A06E-A2A7-256F-8826D4E43D23}"/>
              </a:ext>
            </a:extLst>
          </p:cNvPr>
          <p:cNvSpPr/>
          <p:nvPr/>
        </p:nvSpPr>
        <p:spPr>
          <a:xfrm>
            <a:off x="5618612" y="3676650"/>
            <a:ext cx="566737" cy="152400"/>
          </a:xfrm>
          <a:prstGeom prst="rect">
            <a:avLst/>
          </a:prstGeom>
          <a:noFill/>
          <a:ln w="127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72F773C-D359-96DA-A69C-0B89F83D373E}"/>
              </a:ext>
            </a:extLst>
          </p:cNvPr>
          <p:cNvSpPr txBox="1"/>
          <p:nvPr/>
        </p:nvSpPr>
        <p:spPr>
          <a:xfrm>
            <a:off x="3467093" y="3829050"/>
            <a:ext cx="390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IF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6D35979-5B81-10B9-34B6-126941054464}"/>
              </a:ext>
            </a:extLst>
          </p:cNvPr>
          <p:cNvSpPr txBox="1"/>
          <p:nvPr/>
        </p:nvSpPr>
        <p:spPr>
          <a:xfrm>
            <a:off x="4223431" y="3814414"/>
            <a:ext cx="462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464F7CF-FCB5-38CA-0648-B3F13A0826D9}"/>
              </a:ext>
            </a:extLst>
          </p:cNvPr>
          <p:cNvSpPr txBox="1"/>
          <p:nvPr/>
        </p:nvSpPr>
        <p:spPr>
          <a:xfrm>
            <a:off x="4920570" y="3827481"/>
            <a:ext cx="6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EX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1AA3F64-8931-3210-455E-3D6FA719CC20}"/>
              </a:ext>
            </a:extLst>
          </p:cNvPr>
          <p:cNvSpPr txBox="1"/>
          <p:nvPr/>
        </p:nvSpPr>
        <p:spPr>
          <a:xfrm>
            <a:off x="178315" y="1306112"/>
            <a:ext cx="263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2"/>
                </a:solidFill>
                <a:latin typeface="Dosis" pitchFamily="2" charset="0"/>
              </a:rPr>
              <a:t>beq</a:t>
            </a:r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 x5, x6, 40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7D4A39-EB5A-713A-E137-87E26F88D61C}"/>
              </a:ext>
            </a:extLst>
          </p:cNvPr>
          <p:cNvSpPr txBox="1"/>
          <p:nvPr/>
        </p:nvSpPr>
        <p:spPr>
          <a:xfrm>
            <a:off x="5618612" y="2874292"/>
            <a:ext cx="1445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Dosis" pitchFamily="2" charset="0"/>
              </a:rPr>
              <a:t>rs1 = rs2</a:t>
            </a:r>
            <a:r>
              <a:rPr lang="zh-TW" altLang="en-US" dirty="0">
                <a:solidFill>
                  <a:schemeClr val="bg1"/>
                </a:solidFill>
                <a:latin typeface="Dosis" pitchFamily="2" charset="0"/>
              </a:rPr>
              <a:t>，要跳轉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FA808E1-34FE-B189-4AEF-2635F56AA3EC}"/>
              </a:ext>
            </a:extLst>
          </p:cNvPr>
          <p:cNvSpPr txBox="1"/>
          <p:nvPr/>
        </p:nvSpPr>
        <p:spPr>
          <a:xfrm>
            <a:off x="5618611" y="3352748"/>
            <a:ext cx="1445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99FF"/>
                </a:solidFill>
                <a:latin typeface="+mj-ea"/>
                <a:ea typeface="+mj-ea"/>
              </a:rPr>
              <a:t>計算跳轉地址</a:t>
            </a:r>
          </a:p>
        </p:txBody>
      </p:sp>
    </p:spTree>
    <p:extLst>
      <p:ext uri="{BB962C8B-B14F-4D97-AF65-F5344CB8AC3E}">
        <p14:creationId xmlns:p14="http://schemas.microsoft.com/office/powerpoint/2010/main" val="59560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78903-5F05-1BC8-BA75-82FF87B70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J-Type (</a:t>
            </a:r>
            <a:r>
              <a:rPr lang="en-US" altLang="zh-TW" dirty="0" err="1"/>
              <a:t>jal</a:t>
            </a:r>
            <a:r>
              <a:rPr lang="en-US" altLang="zh-TW" dirty="0"/>
              <a:t> </a:t>
            </a:r>
            <a:r>
              <a:rPr lang="en-US" altLang="zh-TW" dirty="0" err="1"/>
              <a:t>rd,imm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813A97-270B-1B66-6034-572BA4B3D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A48613-5B54-9790-E4B6-2E44A372F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5" r="18319" b="55157"/>
          <a:stretch/>
        </p:blipFill>
        <p:spPr>
          <a:xfrm>
            <a:off x="90619" y="1566997"/>
            <a:ext cx="7230931" cy="1918061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689BDDB-72BC-767B-DE2F-171D53BB7BED}"/>
              </a:ext>
            </a:extLst>
          </p:cNvPr>
          <p:cNvCxnSpPr>
            <a:cxnSpLocks/>
          </p:cNvCxnSpPr>
          <p:nvPr/>
        </p:nvCxnSpPr>
        <p:spPr>
          <a:xfrm>
            <a:off x="2409146" y="1566997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12CEB98-90C3-9C3B-214C-2D4299943002}"/>
              </a:ext>
            </a:extLst>
          </p:cNvPr>
          <p:cNvCxnSpPr>
            <a:cxnSpLocks/>
          </p:cNvCxnSpPr>
          <p:nvPr/>
        </p:nvCxnSpPr>
        <p:spPr>
          <a:xfrm>
            <a:off x="2995391" y="1536309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CFD7033-1620-4D76-435F-26FDAE6D87DD}"/>
              </a:ext>
            </a:extLst>
          </p:cNvPr>
          <p:cNvCxnSpPr>
            <a:cxnSpLocks/>
          </p:cNvCxnSpPr>
          <p:nvPr/>
        </p:nvCxnSpPr>
        <p:spPr>
          <a:xfrm>
            <a:off x="3583896" y="1566997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3A49C90-B419-946E-BFE1-D1D686D20FD3}"/>
              </a:ext>
            </a:extLst>
          </p:cNvPr>
          <p:cNvCxnSpPr>
            <a:cxnSpLocks/>
          </p:cNvCxnSpPr>
          <p:nvPr/>
        </p:nvCxnSpPr>
        <p:spPr>
          <a:xfrm>
            <a:off x="4168096" y="1566997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0AA2291-B3AE-4CC5-3FF1-AF574D5AC32B}"/>
              </a:ext>
            </a:extLst>
          </p:cNvPr>
          <p:cNvCxnSpPr>
            <a:cxnSpLocks/>
          </p:cNvCxnSpPr>
          <p:nvPr/>
        </p:nvCxnSpPr>
        <p:spPr>
          <a:xfrm>
            <a:off x="4739596" y="1566997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6189D25-2DCA-9282-FCE4-6B681E9C3011}"/>
              </a:ext>
            </a:extLst>
          </p:cNvPr>
          <p:cNvCxnSpPr>
            <a:cxnSpLocks/>
          </p:cNvCxnSpPr>
          <p:nvPr/>
        </p:nvCxnSpPr>
        <p:spPr>
          <a:xfrm>
            <a:off x="5323796" y="1566997"/>
            <a:ext cx="0" cy="191806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EE7E3A8-13F5-7169-DAEC-70DE5C5DF402}"/>
              </a:ext>
            </a:extLst>
          </p:cNvPr>
          <p:cNvSpPr txBox="1"/>
          <p:nvPr/>
        </p:nvSpPr>
        <p:spPr>
          <a:xfrm>
            <a:off x="2546580" y="3194133"/>
            <a:ext cx="390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IF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C831B88-446C-8FA5-84A3-370F4BA29DDC}"/>
              </a:ext>
            </a:extLst>
          </p:cNvPr>
          <p:cNvSpPr txBox="1"/>
          <p:nvPr/>
        </p:nvSpPr>
        <p:spPr>
          <a:xfrm>
            <a:off x="3133727" y="3190063"/>
            <a:ext cx="462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ID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9CCE6F-6A62-F7B2-3233-7525FE8F57E8}"/>
              </a:ext>
            </a:extLst>
          </p:cNvPr>
          <p:cNvSpPr txBox="1"/>
          <p:nvPr/>
        </p:nvSpPr>
        <p:spPr>
          <a:xfrm>
            <a:off x="3662934" y="3202217"/>
            <a:ext cx="6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EX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989CB3F-B1DB-870C-5413-150E071412A3}"/>
              </a:ext>
            </a:extLst>
          </p:cNvPr>
          <p:cNvSpPr txBox="1"/>
          <p:nvPr/>
        </p:nvSpPr>
        <p:spPr>
          <a:xfrm>
            <a:off x="4175695" y="3194132"/>
            <a:ext cx="752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MEM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B1912B6-8A7E-FD0D-1FEB-7D39AD2E9EF9}"/>
              </a:ext>
            </a:extLst>
          </p:cNvPr>
          <p:cNvSpPr txBox="1"/>
          <p:nvPr/>
        </p:nvSpPr>
        <p:spPr>
          <a:xfrm>
            <a:off x="4787901" y="3210693"/>
            <a:ext cx="657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WB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E5665F7-D2A9-180F-494E-FC64010947A5}"/>
              </a:ext>
            </a:extLst>
          </p:cNvPr>
          <p:cNvSpPr/>
          <p:nvPr/>
        </p:nvSpPr>
        <p:spPr>
          <a:xfrm>
            <a:off x="2428654" y="2159654"/>
            <a:ext cx="566737" cy="10094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801572C-E863-EC26-C666-FEF2FC68984D}"/>
              </a:ext>
            </a:extLst>
          </p:cNvPr>
          <p:cNvSpPr/>
          <p:nvPr/>
        </p:nvSpPr>
        <p:spPr>
          <a:xfrm>
            <a:off x="3005592" y="2210818"/>
            <a:ext cx="566737" cy="16285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3AB2D1-16CC-6AB1-0D0C-B896BF532E14}"/>
              </a:ext>
            </a:extLst>
          </p:cNvPr>
          <p:cNvSpPr/>
          <p:nvPr/>
        </p:nvSpPr>
        <p:spPr>
          <a:xfrm>
            <a:off x="3618143" y="2326395"/>
            <a:ext cx="566737" cy="219955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802F2F-6528-0C2E-BBC0-89856A55AA37}"/>
              </a:ext>
            </a:extLst>
          </p:cNvPr>
          <p:cNvSpPr/>
          <p:nvPr/>
        </p:nvSpPr>
        <p:spPr>
          <a:xfrm>
            <a:off x="4161976" y="2495340"/>
            <a:ext cx="566737" cy="1524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51B463-50AD-3C1D-31D4-3332C2FAFDBC}"/>
              </a:ext>
            </a:extLst>
          </p:cNvPr>
          <p:cNvSpPr/>
          <p:nvPr/>
        </p:nvSpPr>
        <p:spPr>
          <a:xfrm>
            <a:off x="4750368" y="2577680"/>
            <a:ext cx="566737" cy="1524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3DB0EB-83E3-ACEF-694B-0478E86E7D58}"/>
              </a:ext>
            </a:extLst>
          </p:cNvPr>
          <p:cNvSpPr/>
          <p:nvPr/>
        </p:nvSpPr>
        <p:spPr>
          <a:xfrm>
            <a:off x="6762866" y="3143615"/>
            <a:ext cx="566737" cy="1524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FBCEA7C-9914-EEFC-035D-4BD6B9D45C4C}"/>
              </a:ext>
            </a:extLst>
          </p:cNvPr>
          <p:cNvSpPr/>
          <p:nvPr/>
        </p:nvSpPr>
        <p:spPr>
          <a:xfrm>
            <a:off x="3618143" y="2775055"/>
            <a:ext cx="529655" cy="307777"/>
          </a:xfrm>
          <a:prstGeom prst="rect">
            <a:avLst/>
          </a:prstGeom>
          <a:noFill/>
          <a:ln w="127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58CB67-27F2-2580-0253-B51116EF561C}"/>
              </a:ext>
            </a:extLst>
          </p:cNvPr>
          <p:cNvSpPr/>
          <p:nvPr/>
        </p:nvSpPr>
        <p:spPr>
          <a:xfrm>
            <a:off x="4202342" y="3053653"/>
            <a:ext cx="529655" cy="152400"/>
          </a:xfrm>
          <a:prstGeom prst="rect">
            <a:avLst/>
          </a:prstGeom>
          <a:noFill/>
          <a:ln w="12700"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F902150-3906-D21D-04F5-989679409ACD}"/>
              </a:ext>
            </a:extLst>
          </p:cNvPr>
          <p:cNvSpPr txBox="1"/>
          <p:nvPr/>
        </p:nvSpPr>
        <p:spPr>
          <a:xfrm>
            <a:off x="17409" y="1259220"/>
            <a:ext cx="2635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2"/>
                </a:solidFill>
                <a:latin typeface="Dosis" pitchFamily="2" charset="0"/>
              </a:rPr>
              <a:t>jal</a:t>
            </a:r>
            <a:r>
              <a:rPr lang="en-US" altLang="zh-TW" dirty="0">
                <a:solidFill>
                  <a:schemeClr val="bg2"/>
                </a:solidFill>
                <a:latin typeface="Dosis" pitchFamily="2" charset="0"/>
              </a:rPr>
              <a:t> x5,  40</a:t>
            </a:r>
            <a:endParaRPr lang="zh-TW" altLang="en-US" dirty="0">
              <a:solidFill>
                <a:schemeClr val="bg2"/>
              </a:solidFill>
              <a:latin typeface="Dosis" pitchFamily="2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DC5EEA-CAD1-F997-371E-39A9D23C3F94}"/>
              </a:ext>
            </a:extLst>
          </p:cNvPr>
          <p:cNvSpPr txBox="1"/>
          <p:nvPr/>
        </p:nvSpPr>
        <p:spPr>
          <a:xfrm>
            <a:off x="2373042" y="2781446"/>
            <a:ext cx="14450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99FF"/>
                </a:solidFill>
                <a:latin typeface="Dosis" pitchFamily="2" charset="0"/>
              </a:rPr>
              <a:t>計算跳轉地址</a:t>
            </a:r>
          </a:p>
        </p:txBody>
      </p:sp>
    </p:spTree>
    <p:extLst>
      <p:ext uri="{BB962C8B-B14F-4D97-AF65-F5344CB8AC3E}">
        <p14:creationId xmlns:p14="http://schemas.microsoft.com/office/powerpoint/2010/main" val="393248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8CD0B1-A0A8-40C7-18DE-B7188355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 Hazard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A7ED6C-06DC-7DFB-DC2D-CE9269206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49738D-69C0-2888-1D9E-04961186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50" y="1082425"/>
            <a:ext cx="5248141" cy="37179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F7C5B4-C887-1774-B120-7F0936111A64}"/>
              </a:ext>
            </a:extLst>
          </p:cNvPr>
          <p:cNvSpPr/>
          <p:nvPr/>
        </p:nvSpPr>
        <p:spPr>
          <a:xfrm>
            <a:off x="1546860" y="3079855"/>
            <a:ext cx="429238" cy="72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B2FCCF-F464-DDD9-9DE2-FB7A7C42196F}"/>
              </a:ext>
            </a:extLst>
          </p:cNvPr>
          <p:cNvSpPr/>
          <p:nvPr/>
        </p:nvSpPr>
        <p:spPr>
          <a:xfrm>
            <a:off x="4640580" y="2941399"/>
            <a:ext cx="482578" cy="722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423141"/>
      </p:ext>
    </p:extLst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1647</Words>
  <Application>Microsoft Office PowerPoint</Application>
  <PresentationFormat>如螢幕大小 (16:9)</PresentationFormat>
  <Paragraphs>386</Paragraphs>
  <Slides>65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2" baseType="lpstr">
      <vt:lpstr>Cambria Math</vt:lpstr>
      <vt:lpstr>Calibri</vt:lpstr>
      <vt:lpstr>Dosis</vt:lpstr>
      <vt:lpstr>新細明體</vt:lpstr>
      <vt:lpstr>Sniglet</vt:lpstr>
      <vt:lpstr>Arial</vt:lpstr>
      <vt:lpstr>Friar template</vt:lpstr>
      <vt:lpstr>VLSI Final Project RISC-V Pipelined CPU</vt:lpstr>
      <vt:lpstr>RISC-V 指令集架構</vt:lpstr>
      <vt:lpstr>Structure Diagram of RISC-V Pipeline CPU</vt:lpstr>
      <vt:lpstr>R-Type (add rd,  rs1,  rs2)</vt:lpstr>
      <vt:lpstr>I-Type (addi rd,  rs1,  imm) </vt:lpstr>
      <vt:lpstr>U-Type (lui rd, imm) </vt:lpstr>
      <vt:lpstr>B-Type (beq rs1,rs2,imm) </vt:lpstr>
      <vt:lpstr>J-Type (jal rd,imm) </vt:lpstr>
      <vt:lpstr>Structure Hazard</vt:lpstr>
      <vt:lpstr>Control Hazard</vt:lpstr>
      <vt:lpstr>Control Hazard</vt:lpstr>
      <vt:lpstr>Data Hazard</vt:lpstr>
      <vt:lpstr>Data Hazard</vt:lpstr>
      <vt:lpstr>Extra Design</vt:lpstr>
      <vt:lpstr>Branch Predictor</vt:lpstr>
      <vt:lpstr>Predictor 種類</vt:lpstr>
      <vt:lpstr>PowerPoint 簡報</vt:lpstr>
      <vt:lpstr>驗證結果</vt:lpstr>
      <vt:lpstr>驗證結果</vt:lpstr>
      <vt:lpstr>驗證結果</vt:lpstr>
      <vt:lpstr>驗證結果</vt:lpstr>
      <vt:lpstr>驗證結果</vt:lpstr>
      <vt:lpstr>Cache</vt:lpstr>
      <vt:lpstr>特殊設計-Cache</vt:lpstr>
      <vt:lpstr>Structure Diagram of Cache</vt:lpstr>
      <vt:lpstr>Controller &amp; WaitStateCTR</vt:lpstr>
      <vt:lpstr>PowerPoint 簡報</vt:lpstr>
      <vt:lpstr>PowerPoint 簡報</vt:lpstr>
      <vt:lpstr>New Structure of Pipelined CPU with Cache Installed</vt:lpstr>
      <vt:lpstr>Single-Precision Floating-Point Processor</vt:lpstr>
      <vt:lpstr>Instruction set of Floating-point</vt:lpstr>
      <vt:lpstr>Floating-Point Unit (FPU) Structure</vt:lpstr>
      <vt:lpstr>New Structure of Pipelined CPU with   Single-Precision Floating-Point Processor Installed</vt:lpstr>
      <vt:lpstr>波型說明:  FCVT.W.S</vt:lpstr>
      <vt:lpstr>波型說明:  FCVT.S.W、FADD、FSUB、FMUL</vt:lpstr>
      <vt:lpstr>PowerPoint 簡報</vt:lpstr>
      <vt:lpstr>Verification Method</vt:lpstr>
      <vt:lpstr>Hierarchy Multiplier</vt:lpstr>
      <vt:lpstr>Hierarchy Multiplier - Speed</vt:lpstr>
      <vt:lpstr>Hierarchy Multiplier – Area &amp; Power</vt:lpstr>
      <vt:lpstr>Booth’s Multiplier</vt:lpstr>
      <vt:lpstr>Booth’s Multiplier</vt:lpstr>
      <vt:lpstr>Booth’s Multiplier - Speed</vt:lpstr>
      <vt:lpstr>Booth’s Multiplier – Area &amp; Power</vt:lpstr>
      <vt:lpstr>Booth’s Multiplier – Disadvantages</vt:lpstr>
      <vt:lpstr>Synopsys Multiplier - Speed</vt:lpstr>
      <vt:lpstr>Synopsys Multiplier – Area &amp; Power</vt:lpstr>
      <vt:lpstr>Comparation</vt:lpstr>
      <vt:lpstr>Test Program Correctness</vt:lpstr>
      <vt:lpstr>Instruction Correctness &amp; Merge Sort</vt:lpstr>
      <vt:lpstr>Fibonacci Sequence  &amp; Multiplication &amp; Floating Point </vt:lpstr>
      <vt:lpstr>Synthesis Result</vt:lpstr>
      <vt:lpstr>Synthesis Report</vt:lpstr>
      <vt:lpstr>Synthesis Report</vt:lpstr>
      <vt:lpstr>Superlint</vt:lpstr>
      <vt:lpstr>Superlint</vt:lpstr>
      <vt:lpstr>ICC</vt:lpstr>
      <vt:lpstr>ICC</vt:lpstr>
      <vt:lpstr>ICC</vt:lpstr>
      <vt:lpstr>ICC</vt:lpstr>
      <vt:lpstr>EDA tools Layout</vt:lpstr>
      <vt:lpstr>Layout</vt:lpstr>
      <vt:lpstr>計畫分工表</vt:lpstr>
      <vt:lpstr>Reference</vt:lpstr>
      <vt:lpstr>Property Include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Chen-Cheng-Lun</dc:creator>
  <cp:lastModifiedBy>MARK LIN</cp:lastModifiedBy>
  <cp:revision>20</cp:revision>
  <dcterms:modified xsi:type="dcterms:W3CDTF">2023-01-09T04:40:44Z</dcterms:modified>
</cp:coreProperties>
</file>